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4.xml" ContentType="application/vnd.openxmlformats-officedocument.themeOverr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5.xml" ContentType="application/vnd.openxmlformats-officedocument.themeOverr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6.xml" ContentType="application/vnd.openxmlformats-officedocument.themeOverr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7.xml" ContentType="application/vnd.openxmlformats-officedocument.themeOverr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8.xml" ContentType="application/vnd.openxmlformats-officedocument.themeOverr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9.xml" ContentType="application/vnd.openxmlformats-officedocument.themeOverr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0.xml" ContentType="application/vnd.openxmlformats-officedocument.themeOverr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1.xml" ContentType="application/vnd.openxmlformats-officedocument.themeOverr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2.xml" ContentType="application/vnd.openxmlformats-officedocument.themeOverr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handoutMasterIdLst>
    <p:handoutMasterId r:id="rId27"/>
  </p:handoutMasterIdLst>
  <p:sldIdLst>
    <p:sldId id="258" r:id="rId6"/>
    <p:sldId id="282" r:id="rId7"/>
    <p:sldId id="327" r:id="rId8"/>
    <p:sldId id="328" r:id="rId9"/>
    <p:sldId id="329" r:id="rId10"/>
    <p:sldId id="330" r:id="rId11"/>
    <p:sldId id="325" r:id="rId12"/>
    <p:sldId id="331" r:id="rId13"/>
    <p:sldId id="283" r:id="rId14"/>
    <p:sldId id="274" r:id="rId15"/>
    <p:sldId id="333" r:id="rId16"/>
    <p:sldId id="334" r:id="rId17"/>
    <p:sldId id="335" r:id="rId18"/>
    <p:sldId id="336" r:id="rId19"/>
    <p:sldId id="337" r:id="rId20"/>
    <p:sldId id="338" r:id="rId21"/>
    <p:sldId id="339" r:id="rId22"/>
    <p:sldId id="340" r:id="rId23"/>
    <p:sldId id="341" r:id="rId24"/>
    <p:sldId id="342" r:id="rId25"/>
    <p:sldId id="257" r:id="rId26"/>
  </p:sldIdLst>
  <p:sldSz cx="19477038" cy="10972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DAE"/>
    <a:srgbClr val="007D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90" autoAdjust="0"/>
    <p:restoredTop sz="94694"/>
  </p:normalViewPr>
  <p:slideViewPr>
    <p:cSldViewPr snapToGrid="0" snapToObjects="1">
      <p:cViewPr varScale="1">
        <p:scale>
          <a:sx n="38" d="100"/>
          <a:sy n="38" d="100"/>
        </p:scale>
        <p:origin x="1044" y="6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06" d="100"/>
          <a:sy n="106" d="100"/>
        </p:scale>
        <p:origin x="49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4.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Race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628923997688182E-2"/>
          <c:y val="0.17306495103487271"/>
          <c:w val="0.55796690788139003"/>
          <c:h val="0.7009533029373298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2A-407B-A53F-4D97B6BA3A4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2A-407B-A53F-4D97B6BA3A4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2A-407B-A53F-4D97B6BA3A4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2A-407B-A53F-4D97B6BA3A4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2A-407B-A53F-4D97B6BA3A4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62A-407B-A53F-4D97B6BA3A4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62A-407B-A53F-4D97B6BA3A4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62A-407B-A53F-4D97B6BA3A48}"/>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B62A-407B-A53F-4D97B6BA3A48}"/>
                </c:ext>
              </c:extLst>
            </c:dLbl>
            <c:dLbl>
              <c:idx val="1"/>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B62A-407B-A53F-4D97B6BA3A48}"/>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5-B62A-407B-A53F-4D97B6BA3A48}"/>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7-B62A-407B-A53F-4D97B6BA3A48}"/>
                </c:ext>
              </c:extLst>
            </c:dLbl>
            <c:dLbl>
              <c:idx val="4"/>
              <c:layout>
                <c:manualLayout>
                  <c:x val="-0.11866576244722025"/>
                  <c:y val="1.4128997104606869E-2"/>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7.157360111857701E-2"/>
                      <c:h val="4.8306260396417701E-2"/>
                    </c:manualLayout>
                  </c15:layout>
                </c:ext>
                <c:ext xmlns:c16="http://schemas.microsoft.com/office/drawing/2014/chart" uri="{C3380CC4-5D6E-409C-BE32-E72D297353CC}">
                  <c16:uniqueId val="{00000009-B62A-407B-A53F-4D97B6BA3A48}"/>
                </c:ext>
              </c:extLst>
            </c:dLbl>
            <c:dLbl>
              <c:idx val="5"/>
              <c:layout>
                <c:manualLayout>
                  <c:x val="-3.859597394042931E-2"/>
                  <c:y val="-9.7244956276522215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62A-407B-A53F-4D97B6BA3A48}"/>
                </c:ext>
              </c:extLst>
            </c:dLbl>
            <c:dLbl>
              <c:idx val="6"/>
              <c:layout>
                <c:manualLayout>
                  <c:x val="-1.9753937475631114E-2"/>
                  <c:y val="-4.404349766637462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62A-407B-A53F-4D97B6BA3A48}"/>
                </c:ext>
              </c:extLst>
            </c:dLbl>
            <c:dLbl>
              <c:idx val="7"/>
              <c:layout>
                <c:manualLayout>
                  <c:x val="7.2682138748970948E-2"/>
                  <c:y val="-1.596504368656476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B62A-407B-A53F-4D97B6BA3A4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a:softEdge rad="0"/>
                </a:effectLst>
              </c:spPr>
            </c:leaderLines>
            <c:extLst>
              <c:ext xmlns:c15="http://schemas.microsoft.com/office/drawing/2012/chart" uri="{CE6537A1-D6FC-4f65-9D91-7224C49458BB}"/>
            </c:extLst>
          </c:dLbls>
          <c:cat>
            <c:strRef>
              <c:f>Gender_Eth_Age!$F$127:$F$134</c:f>
              <c:strCache>
                <c:ptCount val="8"/>
                <c:pt idx="0">
                  <c:v>White</c:v>
                </c:pt>
                <c:pt idx="1">
                  <c:v>Two or more races</c:v>
                </c:pt>
                <c:pt idx="2">
                  <c:v>Asian</c:v>
                </c:pt>
                <c:pt idx="3">
                  <c:v>Other</c:v>
                </c:pt>
                <c:pt idx="4">
                  <c:v>Hispanic or Latino</c:v>
                </c:pt>
                <c:pt idx="5">
                  <c:v>Black or African American </c:v>
                </c:pt>
                <c:pt idx="6">
                  <c:v>American Indian or Alaska Native</c:v>
                </c:pt>
                <c:pt idx="7">
                  <c:v>Native Hawaiian or other Pacific Islander</c:v>
                </c:pt>
              </c:strCache>
            </c:strRef>
          </c:cat>
          <c:val>
            <c:numRef>
              <c:f>Gender_Eth_Age!$G$127:$G$134</c:f>
              <c:numCache>
                <c:formatCode>General</c:formatCode>
                <c:ptCount val="8"/>
                <c:pt idx="0">
                  <c:v>474</c:v>
                </c:pt>
                <c:pt idx="1">
                  <c:v>19</c:v>
                </c:pt>
                <c:pt idx="2">
                  <c:v>38</c:v>
                </c:pt>
                <c:pt idx="3">
                  <c:v>149</c:v>
                </c:pt>
                <c:pt idx="4">
                  <c:v>18</c:v>
                </c:pt>
                <c:pt idx="5">
                  <c:v>14</c:v>
                </c:pt>
                <c:pt idx="6">
                  <c:v>2</c:v>
                </c:pt>
                <c:pt idx="7">
                  <c:v>1</c:v>
                </c:pt>
              </c:numCache>
            </c:numRef>
          </c:val>
          <c:extLst>
            <c:ext xmlns:c16="http://schemas.microsoft.com/office/drawing/2014/chart" uri="{C3380CC4-5D6E-409C-BE32-E72D297353CC}">
              <c16:uniqueId val="{00000010-B62A-407B-A53F-4D97B6BA3A48}"/>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6"/>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7"/>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4340772015218117"/>
          <c:y val="7.0770122137910119E-2"/>
          <c:w val="0.33296692400891365"/>
          <c:h val="0.85341231943785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26B-46A8-BC07-E9010C4555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26B-46A8-BC07-E9010C45551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26B-46A8-BC07-E9010C4555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26B-46A8-BC07-E9010C45551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26B-46A8-BC07-E9010C455513}"/>
              </c:ext>
            </c:extLst>
          </c:dPt>
          <c:dLbls>
            <c:dLbl>
              <c:idx val="3"/>
              <c:layout>
                <c:manualLayout>
                  <c:x val="6.8506057371107206E-3"/>
                  <c:y val="2.4565174975621287E-2"/>
                </c:manualLayout>
              </c:layout>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26B-46A8-BC07-E9010C455513}"/>
                </c:ext>
              </c:extLst>
            </c:dLbl>
            <c:dLbl>
              <c:idx val="4"/>
              <c:layout>
                <c:manualLayout>
                  <c:x val="2.827817737787592E-2"/>
                  <c:y val="5.8873595146219761E-3"/>
                </c:manualLayout>
              </c:layout>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26B-46A8-BC07-E9010C455513}"/>
                </c:ext>
              </c:extLst>
            </c:dLbl>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Sheet10!$D$38:$D$42</c:f>
              <c:strCache>
                <c:ptCount val="5"/>
                <c:pt idx="0">
                  <c:v>1 - Very important</c:v>
                </c:pt>
                <c:pt idx="1">
                  <c:v>2</c:v>
                </c:pt>
                <c:pt idx="2">
                  <c:v>3</c:v>
                </c:pt>
                <c:pt idx="3">
                  <c:v>4</c:v>
                </c:pt>
                <c:pt idx="4">
                  <c:v>5  - Not important</c:v>
                </c:pt>
              </c:strCache>
            </c:strRef>
          </c:cat>
          <c:val>
            <c:numRef>
              <c:f>Sheet10!$E$38:$E$42</c:f>
              <c:numCache>
                <c:formatCode>General</c:formatCode>
                <c:ptCount val="5"/>
                <c:pt idx="0">
                  <c:v>96</c:v>
                </c:pt>
                <c:pt idx="1">
                  <c:v>22</c:v>
                </c:pt>
                <c:pt idx="2">
                  <c:v>13</c:v>
                </c:pt>
                <c:pt idx="3">
                  <c:v>3</c:v>
                </c:pt>
                <c:pt idx="4">
                  <c:v>3</c:v>
                </c:pt>
              </c:numCache>
            </c:numRef>
          </c:val>
          <c:extLst>
            <c:ext xmlns:c16="http://schemas.microsoft.com/office/drawing/2014/chart" uri="{C3380CC4-5D6E-409C-BE32-E72D297353CC}">
              <c16:uniqueId val="{0000000A-626B-46A8-BC07-E9010C455513}"/>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0E3-499E-8C9C-D9CDC8366B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0E3-499E-8C9C-D9CDC8366B0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0E3-499E-8C9C-D9CDC8366B0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0E3-499E-8C9C-D9CDC8366B0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0E3-499E-8C9C-D9CDC8366B08}"/>
              </c:ext>
            </c:extLst>
          </c:dPt>
          <c:dLbls>
            <c:dLbl>
              <c:idx val="3"/>
              <c:layout>
                <c:manualLayout>
                  <c:x val="1.360904212559453E-2"/>
                  <c:y val="2.8760189046565049E-2"/>
                </c:manualLayout>
              </c:layout>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0E3-499E-8C9C-D9CDC8366B08}"/>
                </c:ext>
              </c:extLst>
            </c:dLbl>
            <c:dLbl>
              <c:idx val="4"/>
              <c:layout>
                <c:manualLayout>
                  <c:x val="2.4569057813915947E-2"/>
                  <c:y val="0"/>
                </c:manualLayout>
              </c:layout>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0E3-499E-8C9C-D9CDC8366B08}"/>
                </c:ext>
              </c:extLst>
            </c:dLbl>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Sheet10!$D$13:$D$17</c:f>
              <c:strCache>
                <c:ptCount val="5"/>
                <c:pt idx="0">
                  <c:v>1 - Very important</c:v>
                </c:pt>
                <c:pt idx="1">
                  <c:v>2</c:v>
                </c:pt>
                <c:pt idx="2">
                  <c:v>3</c:v>
                </c:pt>
                <c:pt idx="3">
                  <c:v>4</c:v>
                </c:pt>
                <c:pt idx="4">
                  <c:v>5  - Not important</c:v>
                </c:pt>
              </c:strCache>
            </c:strRef>
          </c:cat>
          <c:val>
            <c:numRef>
              <c:f>Sheet10!$E$13:$E$17</c:f>
              <c:numCache>
                <c:formatCode>General</c:formatCode>
                <c:ptCount val="5"/>
                <c:pt idx="0">
                  <c:v>49</c:v>
                </c:pt>
                <c:pt idx="1">
                  <c:v>53</c:v>
                </c:pt>
                <c:pt idx="2">
                  <c:v>28</c:v>
                </c:pt>
                <c:pt idx="3">
                  <c:v>3</c:v>
                </c:pt>
                <c:pt idx="4">
                  <c:v>4</c:v>
                </c:pt>
              </c:numCache>
            </c:numRef>
          </c:val>
          <c:extLst>
            <c:ext xmlns:c16="http://schemas.microsoft.com/office/drawing/2014/chart" uri="{C3380CC4-5D6E-409C-BE32-E72D297353CC}">
              <c16:uniqueId val="{0000000A-70E3-499E-8C9C-D9CDC8366B08}"/>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13-45E0-93EE-8FEC2D80513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13-45E0-93EE-8FEC2D80513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113-45E0-93EE-8FEC2D80513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113-45E0-93EE-8FEC2D80513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113-45E0-93EE-8FEC2D805134}"/>
              </c:ext>
            </c:extLst>
          </c:dPt>
          <c:dLbls>
            <c:dLbl>
              <c:idx val="4"/>
              <c:layout>
                <c:manualLayout>
                  <c:x val="1.1280412877856968E-2"/>
                  <c:y val="6.5415119195618603E-4"/>
                </c:manualLayout>
              </c:layout>
              <c:tx>
                <c:rich>
                  <a:bodyPr/>
                  <a:lstStyle/>
                  <a:p>
                    <a:fld id="{CD674DBB-3FE8-45B1-8D04-20E7E59D0995}" type="PERCENTAGE">
                      <a:rPr lang="en-US">
                        <a:solidFill>
                          <a:schemeClr val="tx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113-45E0-93EE-8FEC2D805134}"/>
                </c:ext>
              </c:extLst>
            </c:dLbl>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Sheet10!$D$22:$D$26</c:f>
              <c:strCache>
                <c:ptCount val="5"/>
                <c:pt idx="0">
                  <c:v>1 - Very important</c:v>
                </c:pt>
                <c:pt idx="1">
                  <c:v>2</c:v>
                </c:pt>
                <c:pt idx="2">
                  <c:v>3</c:v>
                </c:pt>
                <c:pt idx="3">
                  <c:v>4</c:v>
                </c:pt>
                <c:pt idx="4">
                  <c:v>5  - Not important</c:v>
                </c:pt>
              </c:strCache>
            </c:strRef>
          </c:cat>
          <c:val>
            <c:numRef>
              <c:f>Sheet10!$E$22:$E$26</c:f>
              <c:numCache>
                <c:formatCode>General</c:formatCode>
                <c:ptCount val="5"/>
                <c:pt idx="0">
                  <c:v>57</c:v>
                </c:pt>
                <c:pt idx="1">
                  <c:v>42</c:v>
                </c:pt>
                <c:pt idx="2">
                  <c:v>27</c:v>
                </c:pt>
                <c:pt idx="3">
                  <c:v>8</c:v>
                </c:pt>
                <c:pt idx="4">
                  <c:v>3</c:v>
                </c:pt>
              </c:numCache>
            </c:numRef>
          </c:val>
          <c:extLst>
            <c:ext xmlns:c16="http://schemas.microsoft.com/office/drawing/2014/chart" uri="{C3380CC4-5D6E-409C-BE32-E72D297353CC}">
              <c16:uniqueId val="{0000000A-3113-45E0-93EE-8FEC2D805134}"/>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74E-451E-94DF-54C46BA68DD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74E-451E-94DF-54C46BA68DD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74E-451E-94DF-54C46BA68DD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74E-451E-94DF-54C46BA68DD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74E-451E-94DF-54C46BA68DDF}"/>
              </c:ext>
            </c:extLst>
          </c:dPt>
          <c:dLbls>
            <c:dLbl>
              <c:idx val="3"/>
              <c:tx>
                <c:rich>
                  <a:bodyPr/>
                  <a:lstStyle/>
                  <a:p>
                    <a:fld id="{86264460-6107-4B3F-BA5B-C17E69F53E97}"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74E-451E-94DF-54C46BA68DDF}"/>
                </c:ext>
              </c:extLst>
            </c:dLbl>
            <c:dLbl>
              <c:idx val="4"/>
              <c:layout>
                <c:manualLayout>
                  <c:x val="1.7952638876436965E-3"/>
                  <c:y val="3.1860837481430399E-3"/>
                </c:manualLayout>
              </c:layout>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74E-451E-94DF-54C46BA68DDF}"/>
                </c:ext>
              </c:extLst>
            </c:dLbl>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Sheet10!$D$6:$D$10</c:f>
              <c:strCache>
                <c:ptCount val="5"/>
                <c:pt idx="0">
                  <c:v>1 - Very important</c:v>
                </c:pt>
                <c:pt idx="1">
                  <c:v>2</c:v>
                </c:pt>
                <c:pt idx="2">
                  <c:v>3</c:v>
                </c:pt>
                <c:pt idx="3">
                  <c:v>4</c:v>
                </c:pt>
                <c:pt idx="4">
                  <c:v>5  - Not important</c:v>
                </c:pt>
              </c:strCache>
            </c:strRef>
          </c:cat>
          <c:val>
            <c:numRef>
              <c:f>Sheet10!$E$6:$E$10</c:f>
              <c:numCache>
                <c:formatCode>General</c:formatCode>
                <c:ptCount val="5"/>
                <c:pt idx="0">
                  <c:v>52</c:v>
                </c:pt>
                <c:pt idx="1">
                  <c:v>40</c:v>
                </c:pt>
                <c:pt idx="2">
                  <c:v>32</c:v>
                </c:pt>
                <c:pt idx="3">
                  <c:v>7</c:v>
                </c:pt>
                <c:pt idx="4">
                  <c:v>5</c:v>
                </c:pt>
              </c:numCache>
            </c:numRef>
          </c:val>
          <c:extLst>
            <c:ext xmlns:c16="http://schemas.microsoft.com/office/drawing/2014/chart" uri="{C3380CC4-5D6E-409C-BE32-E72D297353CC}">
              <c16:uniqueId val="{0000000A-A74E-451E-94DF-54C46BA68DDF}"/>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FC-4F27-BD74-A7E2539F5F4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FC-4F27-BD74-A7E2539F5F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FC-4F27-BD74-A7E2539F5F4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BFC-4F27-BD74-A7E2539F5F4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BFC-4F27-BD74-A7E2539F5F49}"/>
              </c:ext>
            </c:extLst>
          </c:dPt>
          <c:dLbls>
            <c:dLbl>
              <c:idx val="3"/>
              <c:layout>
                <c:manualLayout>
                  <c:x val="2.8708913222594546E-2"/>
                  <c:y val="2.9311976365776538E-2"/>
                </c:manualLayout>
              </c:layout>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BFC-4F27-BD74-A7E2539F5F49}"/>
                </c:ext>
              </c:extLst>
            </c:dLbl>
            <c:dLbl>
              <c:idx val="4"/>
              <c:layout>
                <c:manualLayout>
                  <c:x val="9.4866030957628054E-3"/>
                  <c:y val="6.3721687751688123E-4"/>
                </c:manualLayout>
              </c:layout>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BFC-4F27-BD74-A7E2539F5F49}"/>
                </c:ext>
              </c:extLst>
            </c:dLbl>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Sheet10!$D$48:$D$52</c:f>
              <c:strCache>
                <c:ptCount val="5"/>
                <c:pt idx="0">
                  <c:v>1 - Very important</c:v>
                </c:pt>
                <c:pt idx="1">
                  <c:v>2</c:v>
                </c:pt>
                <c:pt idx="2">
                  <c:v>3</c:v>
                </c:pt>
                <c:pt idx="3">
                  <c:v>4</c:v>
                </c:pt>
                <c:pt idx="4">
                  <c:v>5  - Not important</c:v>
                </c:pt>
              </c:strCache>
            </c:strRef>
          </c:cat>
          <c:val>
            <c:numRef>
              <c:f>Sheet10!$E$48:$E$52</c:f>
              <c:numCache>
                <c:formatCode>General</c:formatCode>
                <c:ptCount val="5"/>
                <c:pt idx="0">
                  <c:v>40</c:v>
                </c:pt>
                <c:pt idx="1">
                  <c:v>51</c:v>
                </c:pt>
                <c:pt idx="2">
                  <c:v>36</c:v>
                </c:pt>
                <c:pt idx="3">
                  <c:v>5</c:v>
                </c:pt>
                <c:pt idx="4">
                  <c:v>5</c:v>
                </c:pt>
              </c:numCache>
            </c:numRef>
          </c:val>
          <c:extLst>
            <c:ext xmlns:c16="http://schemas.microsoft.com/office/drawing/2014/chart" uri="{C3380CC4-5D6E-409C-BE32-E72D297353CC}">
              <c16:uniqueId val="{0000000A-7BFC-4F27-BD74-A7E2539F5F49}"/>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70-49E1-93E7-2D9D755B5E6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70-49E1-93E7-2D9D755B5E6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570-49E1-93E7-2D9D755B5E6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570-49E1-93E7-2D9D755B5E6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570-49E1-93E7-2D9D755B5E6A}"/>
              </c:ext>
            </c:extLst>
          </c:dPt>
          <c:dLbls>
            <c:dLbl>
              <c:idx val="4"/>
              <c:layout>
                <c:manualLayout>
                  <c:x val="2.3975336842693391E-2"/>
                  <c:y val="8.5039672475187063E-3"/>
                </c:manualLayout>
              </c:layout>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570-49E1-93E7-2D9D755B5E6A}"/>
                </c:ext>
              </c:extLst>
            </c:dLbl>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'Sheet10 (2)'!$C$13:$C$17</c:f>
              <c:strCache>
                <c:ptCount val="5"/>
                <c:pt idx="0">
                  <c:v>1 - Very important</c:v>
                </c:pt>
                <c:pt idx="1">
                  <c:v>2</c:v>
                </c:pt>
                <c:pt idx="2">
                  <c:v>3</c:v>
                </c:pt>
                <c:pt idx="3">
                  <c:v>4</c:v>
                </c:pt>
                <c:pt idx="4">
                  <c:v>5  - Not important</c:v>
                </c:pt>
              </c:strCache>
            </c:strRef>
          </c:cat>
          <c:val>
            <c:numRef>
              <c:f>'Sheet10 (2)'!$D$13:$D$17</c:f>
              <c:numCache>
                <c:formatCode>General</c:formatCode>
                <c:ptCount val="5"/>
                <c:pt idx="0">
                  <c:v>45</c:v>
                </c:pt>
                <c:pt idx="1">
                  <c:v>57</c:v>
                </c:pt>
                <c:pt idx="2">
                  <c:v>23</c:v>
                </c:pt>
                <c:pt idx="3">
                  <c:v>6</c:v>
                </c:pt>
                <c:pt idx="4">
                  <c:v>2</c:v>
                </c:pt>
              </c:numCache>
            </c:numRef>
          </c:val>
          <c:extLst>
            <c:ext xmlns:c16="http://schemas.microsoft.com/office/drawing/2014/chart" uri="{C3380CC4-5D6E-409C-BE32-E72D297353CC}">
              <c16:uniqueId val="{0000000A-D570-49E1-93E7-2D9D755B5E6A}"/>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D0-4833-BB1A-01E190591E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DD0-4833-BB1A-01E190591E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DD0-4833-BB1A-01E190591E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DD0-4833-BB1A-01E190591EB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DD0-4833-BB1A-01E190591EB8}"/>
              </c:ext>
            </c:extLst>
          </c:dPt>
          <c:dLbls>
            <c:dLbl>
              <c:idx val="3"/>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7-ADD0-4833-BB1A-01E190591EB8}"/>
                </c:ext>
              </c:extLst>
            </c:dLbl>
            <c:dLbl>
              <c:idx val="4"/>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9-ADD0-4833-BB1A-01E190591EB8}"/>
                </c:ext>
              </c:extLst>
            </c:dLbl>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'Sheet10 (2)'!$C$27:$C$31</c:f>
              <c:strCache>
                <c:ptCount val="5"/>
                <c:pt idx="0">
                  <c:v>1 - Very important</c:v>
                </c:pt>
                <c:pt idx="1">
                  <c:v>2</c:v>
                </c:pt>
                <c:pt idx="2">
                  <c:v>3</c:v>
                </c:pt>
                <c:pt idx="3">
                  <c:v>4</c:v>
                </c:pt>
                <c:pt idx="4">
                  <c:v>5  - Not important</c:v>
                </c:pt>
              </c:strCache>
            </c:strRef>
          </c:cat>
          <c:val>
            <c:numRef>
              <c:f>'Sheet10 (2)'!$D$27:$D$31</c:f>
              <c:numCache>
                <c:formatCode>General</c:formatCode>
                <c:ptCount val="5"/>
                <c:pt idx="0">
                  <c:v>46</c:v>
                </c:pt>
                <c:pt idx="1">
                  <c:v>55</c:v>
                </c:pt>
                <c:pt idx="2">
                  <c:v>30</c:v>
                </c:pt>
                <c:pt idx="3">
                  <c:v>1</c:v>
                </c:pt>
                <c:pt idx="4">
                  <c:v>1</c:v>
                </c:pt>
              </c:numCache>
            </c:numRef>
          </c:val>
          <c:extLst>
            <c:ext xmlns:c16="http://schemas.microsoft.com/office/drawing/2014/chart" uri="{C3380CC4-5D6E-409C-BE32-E72D297353CC}">
              <c16:uniqueId val="{0000000A-ADD0-4833-BB1A-01E190591EB8}"/>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74-4CD8-BA7D-85AF78989D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874-4CD8-BA7D-85AF78989D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874-4CD8-BA7D-85AF78989D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874-4CD8-BA7D-85AF78989D7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874-4CD8-BA7D-85AF78989D71}"/>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'Sheet10 (2)'!$C$20:$C$24</c:f>
              <c:strCache>
                <c:ptCount val="5"/>
                <c:pt idx="0">
                  <c:v>1 - Very important</c:v>
                </c:pt>
                <c:pt idx="1">
                  <c:v>2</c:v>
                </c:pt>
                <c:pt idx="2">
                  <c:v>3</c:v>
                </c:pt>
                <c:pt idx="3">
                  <c:v>4</c:v>
                </c:pt>
                <c:pt idx="4">
                  <c:v>5  - Not important</c:v>
                </c:pt>
              </c:strCache>
            </c:strRef>
          </c:cat>
          <c:val>
            <c:numRef>
              <c:f>'Sheet10 (2)'!$D$20:$D$24</c:f>
              <c:numCache>
                <c:formatCode>General</c:formatCode>
                <c:ptCount val="5"/>
                <c:pt idx="0">
                  <c:v>45</c:v>
                </c:pt>
                <c:pt idx="1">
                  <c:v>48</c:v>
                </c:pt>
                <c:pt idx="2">
                  <c:v>25</c:v>
                </c:pt>
                <c:pt idx="3">
                  <c:v>7</c:v>
                </c:pt>
                <c:pt idx="4">
                  <c:v>6</c:v>
                </c:pt>
              </c:numCache>
            </c:numRef>
          </c:val>
          <c:extLst>
            <c:ext xmlns:c16="http://schemas.microsoft.com/office/drawing/2014/chart" uri="{C3380CC4-5D6E-409C-BE32-E72D297353CC}">
              <c16:uniqueId val="{0000000A-4874-4CD8-BA7D-85AF78989D71}"/>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C7D-480C-A648-33EADBBEA36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C7D-480C-A648-33EADBBEA36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C7D-480C-A648-33EADBBEA36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C7D-480C-A648-33EADBBEA36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C7D-480C-A648-33EADBBEA365}"/>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'Sheet10 (2)'!$C$36:$C$40</c:f>
              <c:strCache>
                <c:ptCount val="5"/>
                <c:pt idx="0">
                  <c:v>1 - Very important</c:v>
                </c:pt>
                <c:pt idx="1">
                  <c:v>2</c:v>
                </c:pt>
                <c:pt idx="2">
                  <c:v>3</c:v>
                </c:pt>
                <c:pt idx="3">
                  <c:v>4</c:v>
                </c:pt>
                <c:pt idx="4">
                  <c:v>5  - Not important</c:v>
                </c:pt>
              </c:strCache>
            </c:strRef>
          </c:cat>
          <c:val>
            <c:numRef>
              <c:f>'Sheet10 (2)'!$D$36:$D$40</c:f>
              <c:numCache>
                <c:formatCode>General</c:formatCode>
                <c:ptCount val="5"/>
                <c:pt idx="0">
                  <c:v>30</c:v>
                </c:pt>
                <c:pt idx="1">
                  <c:v>40</c:v>
                </c:pt>
                <c:pt idx="2">
                  <c:v>32</c:v>
                </c:pt>
                <c:pt idx="3">
                  <c:v>21</c:v>
                </c:pt>
                <c:pt idx="4">
                  <c:v>11</c:v>
                </c:pt>
              </c:numCache>
            </c:numRef>
          </c:val>
          <c:extLst>
            <c:ext xmlns:c16="http://schemas.microsoft.com/office/drawing/2014/chart" uri="{C3380CC4-5D6E-409C-BE32-E72D297353CC}">
              <c16:uniqueId val="{0000000A-BC7D-480C-A648-33EADBBEA365}"/>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B1-4E62-8302-9BF200775FB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B1-4E62-8302-9BF200775FB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EB1-4E62-8302-9BF200775FB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EB1-4E62-8302-9BF200775FB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EB1-4E62-8302-9BF200775FB0}"/>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'Sheet10 (2)'!$C$3:$C$7</c:f>
              <c:strCache>
                <c:ptCount val="5"/>
                <c:pt idx="0">
                  <c:v>1 - Very important</c:v>
                </c:pt>
                <c:pt idx="1">
                  <c:v>2</c:v>
                </c:pt>
                <c:pt idx="2">
                  <c:v>3</c:v>
                </c:pt>
                <c:pt idx="3">
                  <c:v>4</c:v>
                </c:pt>
                <c:pt idx="4">
                  <c:v>5  - Not important</c:v>
                </c:pt>
              </c:strCache>
            </c:strRef>
          </c:cat>
          <c:val>
            <c:numRef>
              <c:f>'Sheet10 (2)'!$D$3:$D$7</c:f>
              <c:numCache>
                <c:formatCode>General</c:formatCode>
                <c:ptCount val="5"/>
                <c:pt idx="0">
                  <c:v>33</c:v>
                </c:pt>
                <c:pt idx="1">
                  <c:v>26</c:v>
                </c:pt>
                <c:pt idx="2">
                  <c:v>44</c:v>
                </c:pt>
                <c:pt idx="3">
                  <c:v>16</c:v>
                </c:pt>
                <c:pt idx="4">
                  <c:v>15</c:v>
                </c:pt>
              </c:numCache>
            </c:numRef>
          </c:val>
          <c:extLst>
            <c:ext xmlns:c16="http://schemas.microsoft.com/office/drawing/2014/chart" uri="{C3380CC4-5D6E-409C-BE32-E72D297353CC}">
              <c16:uniqueId val="{0000000A-1EB1-4E62-8302-9BF200775FB0}"/>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Race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D3-4884-875A-D1A7D54325E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D3-4884-875A-D1A7D54325E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D3-4884-875A-D1A7D54325E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D3-4884-875A-D1A7D54325E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AD3-4884-875A-D1A7D54325E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AD3-4884-875A-D1A7D54325E4}"/>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2AD3-4884-875A-D1A7D54325E4}"/>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5-2AD3-4884-875A-D1A7D54325E4}"/>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7-2AD3-4884-875A-D1A7D54325E4}"/>
                </c:ext>
              </c:extLst>
            </c:dLbl>
            <c:dLbl>
              <c:idx val="4"/>
              <c:layout>
                <c:manualLayout>
                  <c:x val="-2.7353743107036525E-2"/>
                  <c:y val="-9.817174491638177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AD3-4884-875A-D1A7D54325E4}"/>
                </c:ext>
              </c:extLst>
            </c:dLbl>
            <c:dLbl>
              <c:idx val="5"/>
              <c:layout>
                <c:manualLayout>
                  <c:x val="3.5202926003378272E-2"/>
                  <c:y val="-7.266025960132514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AD3-4884-875A-D1A7D54325E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Gender_Eth_Age!$F$127:$F$132</c:f>
              <c:strCache>
                <c:ptCount val="6"/>
                <c:pt idx="0">
                  <c:v>White</c:v>
                </c:pt>
                <c:pt idx="1">
                  <c:v>Two or more races</c:v>
                </c:pt>
                <c:pt idx="2">
                  <c:v>Asian</c:v>
                </c:pt>
                <c:pt idx="3">
                  <c:v>Other</c:v>
                </c:pt>
                <c:pt idx="4">
                  <c:v>Hispanic or Latino</c:v>
                </c:pt>
                <c:pt idx="5">
                  <c:v>Black or African American </c:v>
                </c:pt>
              </c:strCache>
            </c:strRef>
          </c:cat>
          <c:val>
            <c:numRef>
              <c:f>Gender_Eth_Age!$G$127:$G$132</c:f>
              <c:numCache>
                <c:formatCode>General</c:formatCode>
                <c:ptCount val="6"/>
                <c:pt idx="0">
                  <c:v>112</c:v>
                </c:pt>
                <c:pt idx="1">
                  <c:v>3</c:v>
                </c:pt>
                <c:pt idx="2">
                  <c:v>5</c:v>
                </c:pt>
                <c:pt idx="3">
                  <c:v>14</c:v>
                </c:pt>
                <c:pt idx="4">
                  <c:v>1</c:v>
                </c:pt>
                <c:pt idx="5">
                  <c:v>1</c:v>
                </c:pt>
              </c:numCache>
            </c:numRef>
          </c:val>
          <c:extLst>
            <c:ext xmlns:c16="http://schemas.microsoft.com/office/drawing/2014/chart" uri="{C3380CC4-5D6E-409C-BE32-E72D297353CC}">
              <c16:uniqueId val="{0000000C-2AD3-4884-875A-D1A7D54325E4}"/>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9F1-437E-8FF6-EDC3E5D8B0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9F1-437E-8FF6-EDC3E5D8B0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9F1-437E-8FF6-EDC3E5D8B0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9F1-437E-8FF6-EDC3E5D8B0E7}"/>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39F1-437E-8FF6-EDC3E5D8B0E7}"/>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'Telehealth Likelihood'!$C$44:$C$48</c:f>
              <c:strCache>
                <c:ptCount val="5"/>
                <c:pt idx="0">
                  <c:v>1 – Very likely</c:v>
                </c:pt>
                <c:pt idx="1">
                  <c:v>2</c:v>
                </c:pt>
                <c:pt idx="2">
                  <c:v>3</c:v>
                </c:pt>
                <c:pt idx="3">
                  <c:v>4</c:v>
                </c:pt>
                <c:pt idx="4">
                  <c:v>5  - Not likely</c:v>
                </c:pt>
              </c:strCache>
            </c:strRef>
          </c:cat>
          <c:val>
            <c:numRef>
              <c:f>'Telehealth Likelihood'!$D$44:$D$48</c:f>
              <c:numCache>
                <c:formatCode>General</c:formatCode>
                <c:ptCount val="5"/>
                <c:pt idx="0">
                  <c:v>53</c:v>
                </c:pt>
                <c:pt idx="1">
                  <c:v>47</c:v>
                </c:pt>
                <c:pt idx="2">
                  <c:v>20</c:v>
                </c:pt>
                <c:pt idx="3">
                  <c:v>7</c:v>
                </c:pt>
                <c:pt idx="4">
                  <c:v>7</c:v>
                </c:pt>
              </c:numCache>
            </c:numRef>
          </c:val>
          <c:extLst>
            <c:ext xmlns:c16="http://schemas.microsoft.com/office/drawing/2014/chart" uri="{C3380CC4-5D6E-409C-BE32-E72D297353CC}">
              <c16:uniqueId val="{0000000A-39F1-437E-8FF6-EDC3E5D8B0E7}"/>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A8-4298-BC0E-24E9391217E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A8-4298-BC0E-24E9391217E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A8-4298-BC0E-24E9391217E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A8-4298-BC0E-24E9391217EC}"/>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EBA8-4298-BC0E-24E9391217EC}"/>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'Telehealth Likelihood'!$C$20:$C$24</c:f>
              <c:strCache>
                <c:ptCount val="5"/>
                <c:pt idx="0">
                  <c:v>1 – Very likely</c:v>
                </c:pt>
                <c:pt idx="1">
                  <c:v>2</c:v>
                </c:pt>
                <c:pt idx="2">
                  <c:v>3</c:v>
                </c:pt>
                <c:pt idx="3">
                  <c:v>4</c:v>
                </c:pt>
                <c:pt idx="4">
                  <c:v>5  - Not likely</c:v>
                </c:pt>
              </c:strCache>
            </c:strRef>
          </c:cat>
          <c:val>
            <c:numRef>
              <c:f>'Telehealth Likelihood'!$D$20:$D$24</c:f>
              <c:numCache>
                <c:formatCode>General</c:formatCode>
                <c:ptCount val="5"/>
                <c:pt idx="0">
                  <c:v>22</c:v>
                </c:pt>
                <c:pt idx="1">
                  <c:v>40</c:v>
                </c:pt>
                <c:pt idx="2">
                  <c:v>41</c:v>
                </c:pt>
                <c:pt idx="3">
                  <c:v>17</c:v>
                </c:pt>
                <c:pt idx="4">
                  <c:v>14</c:v>
                </c:pt>
              </c:numCache>
            </c:numRef>
          </c:val>
          <c:extLst>
            <c:ext xmlns:c16="http://schemas.microsoft.com/office/drawing/2014/chart" uri="{C3380CC4-5D6E-409C-BE32-E72D297353CC}">
              <c16:uniqueId val="{0000000A-EBA8-4298-BC0E-24E9391217EC}"/>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940-4C55-8027-B8D53BA97FA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940-4C55-8027-B8D53BA97FA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940-4C55-8027-B8D53BA97FA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940-4C55-8027-B8D53BA97FAC}"/>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A940-4C55-8027-B8D53BA97FAC}"/>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'Telehealth Likelihood'!$C$27:$C$31</c:f>
              <c:strCache>
                <c:ptCount val="5"/>
                <c:pt idx="0">
                  <c:v>1 – Very likely</c:v>
                </c:pt>
                <c:pt idx="1">
                  <c:v>2</c:v>
                </c:pt>
                <c:pt idx="2">
                  <c:v>3</c:v>
                </c:pt>
                <c:pt idx="3">
                  <c:v>4</c:v>
                </c:pt>
                <c:pt idx="4">
                  <c:v>5  - Not likely</c:v>
                </c:pt>
              </c:strCache>
            </c:strRef>
          </c:cat>
          <c:val>
            <c:numRef>
              <c:f>'Telehealth Likelihood'!$D$27:$D$31</c:f>
              <c:numCache>
                <c:formatCode>General</c:formatCode>
                <c:ptCount val="5"/>
                <c:pt idx="0">
                  <c:v>15</c:v>
                </c:pt>
                <c:pt idx="1">
                  <c:v>46</c:v>
                </c:pt>
                <c:pt idx="2">
                  <c:v>35</c:v>
                </c:pt>
                <c:pt idx="3">
                  <c:v>19</c:v>
                </c:pt>
                <c:pt idx="4">
                  <c:v>21</c:v>
                </c:pt>
              </c:numCache>
            </c:numRef>
          </c:val>
          <c:extLst>
            <c:ext xmlns:c16="http://schemas.microsoft.com/office/drawing/2014/chart" uri="{C3380CC4-5D6E-409C-BE32-E72D297353CC}">
              <c16:uniqueId val="{0000000A-A940-4C55-8027-B8D53BA97FAC}"/>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8C8-4DAF-8B2E-00C047E0E6A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8C8-4DAF-8B2E-00C047E0E6A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8C8-4DAF-8B2E-00C047E0E6A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8C8-4DAF-8B2E-00C047E0E6A7}"/>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68C8-4DAF-8B2E-00C047E0E6A7}"/>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'Telehealth Likelihood'!$C$12:$C$16</c:f>
              <c:strCache>
                <c:ptCount val="5"/>
                <c:pt idx="0">
                  <c:v>1 – Very likely</c:v>
                </c:pt>
                <c:pt idx="1">
                  <c:v>2</c:v>
                </c:pt>
                <c:pt idx="2">
                  <c:v>3</c:v>
                </c:pt>
                <c:pt idx="3">
                  <c:v>4</c:v>
                </c:pt>
                <c:pt idx="4">
                  <c:v>5  - Not likely</c:v>
                </c:pt>
              </c:strCache>
            </c:strRef>
          </c:cat>
          <c:val>
            <c:numRef>
              <c:f>'Telehealth Likelihood'!$D$12:$D$16</c:f>
              <c:numCache>
                <c:formatCode>General</c:formatCode>
                <c:ptCount val="5"/>
                <c:pt idx="0">
                  <c:v>7</c:v>
                </c:pt>
                <c:pt idx="1">
                  <c:v>32</c:v>
                </c:pt>
                <c:pt idx="2">
                  <c:v>40</c:v>
                </c:pt>
                <c:pt idx="3">
                  <c:v>23</c:v>
                </c:pt>
                <c:pt idx="4">
                  <c:v>32</c:v>
                </c:pt>
              </c:numCache>
            </c:numRef>
          </c:val>
          <c:extLst>
            <c:ext xmlns:c16="http://schemas.microsoft.com/office/drawing/2014/chart" uri="{C3380CC4-5D6E-409C-BE32-E72D297353CC}">
              <c16:uniqueId val="{0000000A-68C8-4DAF-8B2E-00C047E0E6A7}"/>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70-4CFF-8726-5D55DA1C6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70-4CFF-8726-5D55DA1C6C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70-4CFF-8726-5D55DA1C6C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870-4CFF-8726-5D55DA1C6C71}"/>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3870-4CFF-8726-5D55DA1C6C71}"/>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'Telehealth Likelihood'!$C$34:$C$38</c:f>
              <c:strCache>
                <c:ptCount val="5"/>
                <c:pt idx="0">
                  <c:v>1 – Very likely</c:v>
                </c:pt>
                <c:pt idx="1">
                  <c:v>2</c:v>
                </c:pt>
                <c:pt idx="2">
                  <c:v>3</c:v>
                </c:pt>
                <c:pt idx="3">
                  <c:v>4</c:v>
                </c:pt>
                <c:pt idx="4">
                  <c:v>5  - Not likely</c:v>
                </c:pt>
              </c:strCache>
            </c:strRef>
          </c:cat>
          <c:val>
            <c:numRef>
              <c:f>'Telehealth Likelihood'!$D$34:$D$38</c:f>
              <c:numCache>
                <c:formatCode>General</c:formatCode>
                <c:ptCount val="5"/>
                <c:pt idx="0">
                  <c:v>9</c:v>
                </c:pt>
                <c:pt idx="1">
                  <c:v>28</c:v>
                </c:pt>
                <c:pt idx="2">
                  <c:v>38</c:v>
                </c:pt>
                <c:pt idx="3">
                  <c:v>28</c:v>
                </c:pt>
                <c:pt idx="4">
                  <c:v>32</c:v>
                </c:pt>
              </c:numCache>
            </c:numRef>
          </c:val>
          <c:extLst>
            <c:ext xmlns:c16="http://schemas.microsoft.com/office/drawing/2014/chart" uri="{C3380CC4-5D6E-409C-BE32-E72D297353CC}">
              <c16:uniqueId val="{0000000A-3870-4CFF-8726-5D55DA1C6C71}"/>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D85-40C8-9306-1C5F5A5A46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D85-40C8-9306-1C5F5A5A46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D85-40C8-9306-1C5F5A5A463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D85-40C8-9306-1C5F5A5A4639}"/>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BD85-40C8-9306-1C5F5A5A4639}"/>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'Telehealth Likelihood'!$C$3:$C$7</c:f>
              <c:strCache>
                <c:ptCount val="5"/>
                <c:pt idx="0">
                  <c:v>1 – Very likely</c:v>
                </c:pt>
                <c:pt idx="1">
                  <c:v>2</c:v>
                </c:pt>
                <c:pt idx="2">
                  <c:v>3</c:v>
                </c:pt>
                <c:pt idx="3">
                  <c:v>4</c:v>
                </c:pt>
                <c:pt idx="4">
                  <c:v>5  - Not likely</c:v>
                </c:pt>
              </c:strCache>
            </c:strRef>
          </c:cat>
          <c:val>
            <c:numRef>
              <c:f>'Telehealth Likelihood'!$D$3:$D$7</c:f>
              <c:numCache>
                <c:formatCode>General</c:formatCode>
                <c:ptCount val="5"/>
                <c:pt idx="0">
                  <c:v>7</c:v>
                </c:pt>
                <c:pt idx="1">
                  <c:v>24</c:v>
                </c:pt>
                <c:pt idx="2">
                  <c:v>27</c:v>
                </c:pt>
                <c:pt idx="3">
                  <c:v>36</c:v>
                </c:pt>
                <c:pt idx="4">
                  <c:v>41</c:v>
                </c:pt>
              </c:numCache>
            </c:numRef>
          </c:val>
          <c:extLst>
            <c:ext xmlns:c16="http://schemas.microsoft.com/office/drawing/2014/chart" uri="{C3380CC4-5D6E-409C-BE32-E72D297353CC}">
              <c16:uniqueId val="{0000000A-BD85-40C8-9306-1C5F5A5A4639}"/>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83-423A-BB62-BFC1D2E77DB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83-423A-BB62-BFC1D2E77DB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E83-423A-BB62-BFC1D2E77DB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E83-423A-BB62-BFC1D2E77DB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E83-423A-BB62-BFC1D2E77DBE}"/>
              </c:ext>
            </c:extLst>
          </c:dPt>
          <c:dLbls>
            <c:dLbl>
              <c:idx val="4"/>
              <c:layout>
                <c:manualLayout>
                  <c:x val="2.2093866424768471E-2"/>
                  <c:y val="6.9278011180372691E-4"/>
                </c:manualLayout>
              </c:layout>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E83-423A-BB62-BFC1D2E77DBE}"/>
                </c:ext>
              </c:extLst>
            </c:dLbl>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Barriers!$P$4:$P$8</c:f>
              <c:strCache>
                <c:ptCount val="5"/>
                <c:pt idx="0">
                  <c:v>1 - Very significant barrier/concern</c:v>
                </c:pt>
                <c:pt idx="1">
                  <c:v>2</c:v>
                </c:pt>
                <c:pt idx="2">
                  <c:v>3</c:v>
                </c:pt>
                <c:pt idx="3">
                  <c:v>4</c:v>
                </c:pt>
                <c:pt idx="4">
                  <c:v>5 - Not a barrier or concern</c:v>
                </c:pt>
              </c:strCache>
            </c:strRef>
          </c:cat>
          <c:val>
            <c:numRef>
              <c:f>Barriers!$Q$4:$Q$8</c:f>
              <c:numCache>
                <c:formatCode>General</c:formatCode>
                <c:ptCount val="5"/>
                <c:pt idx="0">
                  <c:v>56</c:v>
                </c:pt>
                <c:pt idx="1">
                  <c:v>50</c:v>
                </c:pt>
                <c:pt idx="2">
                  <c:v>16</c:v>
                </c:pt>
                <c:pt idx="3">
                  <c:v>11</c:v>
                </c:pt>
                <c:pt idx="4">
                  <c:v>6</c:v>
                </c:pt>
              </c:numCache>
            </c:numRef>
          </c:val>
          <c:extLst>
            <c:ext xmlns:c16="http://schemas.microsoft.com/office/drawing/2014/chart" uri="{C3380CC4-5D6E-409C-BE32-E72D297353CC}">
              <c16:uniqueId val="{0000000A-9E83-423A-BB62-BFC1D2E77DBE}"/>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0"/>
          <c:dLbls>
            <c:dLbl>
              <c:idx val="4"/>
              <c:layout>
                <c:manualLayout>
                  <c:x val="2.2637159538799516E-2"/>
                  <c:y val="6.6214379010271255E-4"/>
                </c:manualLayout>
              </c:layout>
              <c:spPr>
                <a:noFill/>
                <a:ln>
                  <a:noFill/>
                </a:ln>
                <a:effectLst/>
              </c:spPr>
              <c:txPr>
                <a:bodyPr wrap="square" lIns="38100" tIns="19050" rIns="38100" bIns="19050" anchor="ctr">
                  <a:spAutoFit/>
                </a:bodyPr>
                <a:lstStyle/>
                <a:p>
                  <a:pPr>
                    <a:defRPr sz="2500" b="0">
                      <a:solidFill>
                        <a:schemeClr val="tx1"/>
                      </a:solidFill>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5908-4898-A6FD-E71F4FDEB4CC}"/>
                </c:ext>
              </c:extLst>
            </c:dLbl>
            <c:spPr>
              <a:noFill/>
              <a:ln>
                <a:noFill/>
              </a:ln>
              <a:effectLst/>
            </c:spPr>
            <c:txPr>
              <a:bodyPr wrap="square" lIns="38100" tIns="19050" rIns="38100" bIns="19050" anchor="ctr">
                <a:spAutoFit/>
              </a:bodyPr>
              <a:lstStyle/>
              <a:p>
                <a:pPr>
                  <a:defRPr sz="2500" b="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val>
            <c:numRef>
              <c:f>Sheet1!$E$14:$E$18</c:f>
              <c:numCache>
                <c:formatCode>General</c:formatCode>
                <c:ptCount val="5"/>
                <c:pt idx="0">
                  <c:v>35</c:v>
                </c:pt>
                <c:pt idx="1">
                  <c:v>54</c:v>
                </c:pt>
                <c:pt idx="2">
                  <c:v>33</c:v>
                </c:pt>
                <c:pt idx="3">
                  <c:v>11</c:v>
                </c:pt>
                <c:pt idx="4">
                  <c:v>6</c:v>
                </c:pt>
              </c:numCache>
            </c:numRef>
          </c:val>
          <c:extLst>
            <c:ext xmlns:c16="http://schemas.microsoft.com/office/drawing/2014/chart" uri="{C3380CC4-5D6E-409C-BE32-E72D297353CC}">
              <c16:uniqueId val="{00000000-5908-4898-A6FD-E71F4FDEB4CC}"/>
            </c:ext>
          </c:extLst>
        </c:ser>
        <c:ser>
          <c:idx val="0"/>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2-5908-4898-A6FD-E71F4FDEB4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5908-4898-A6FD-E71F4FDEB4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5908-4898-A6FD-E71F4FDEB4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8-5908-4898-A6FD-E71F4FDEB4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A-5908-4898-A6FD-E71F4FDEB4CC}"/>
              </c:ext>
            </c:extLst>
          </c:dPt>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Sheet1!$D$3:$D$7</c:f>
              <c:strCache>
                <c:ptCount val="5"/>
                <c:pt idx="0">
                  <c:v>1 - Very significant barrier/concern</c:v>
                </c:pt>
                <c:pt idx="1">
                  <c:v>2</c:v>
                </c:pt>
                <c:pt idx="2">
                  <c:v>3</c:v>
                </c:pt>
                <c:pt idx="3">
                  <c:v>4</c:v>
                </c:pt>
                <c:pt idx="4">
                  <c:v>5 - Not a barrier or concern</c:v>
                </c:pt>
              </c:strCache>
            </c:strRef>
          </c:cat>
          <c:val>
            <c:numRef>
              <c:f>Sheet1!$E$3:$E$7</c:f>
              <c:numCache>
                <c:formatCode>General</c:formatCode>
                <c:ptCount val="5"/>
                <c:pt idx="0">
                  <c:v>43</c:v>
                </c:pt>
                <c:pt idx="1">
                  <c:v>29</c:v>
                </c:pt>
                <c:pt idx="2">
                  <c:v>26</c:v>
                </c:pt>
                <c:pt idx="3">
                  <c:v>17</c:v>
                </c:pt>
                <c:pt idx="4">
                  <c:v>24</c:v>
                </c:pt>
              </c:numCache>
            </c:numRef>
          </c:val>
          <c:extLst>
            <c:ext xmlns:c16="http://schemas.microsoft.com/office/drawing/2014/chart" uri="{C3380CC4-5D6E-409C-BE32-E72D297353CC}">
              <c16:uniqueId val="{0000000B-5908-4898-A6FD-E71F4FDEB4CC}"/>
            </c:ext>
          </c:extLst>
        </c:ser>
        <c:dLbls>
          <c:showLegendKey val="0"/>
          <c:showVal val="0"/>
          <c:showCatName val="0"/>
          <c:showSerName val="0"/>
          <c:showPercent val="1"/>
          <c:showBubbleSize val="0"/>
          <c:showLeaderLines val="1"/>
        </c:dLbls>
        <c:firstSliceAng val="0"/>
      </c:pieChart>
    </c:plotArea>
    <c:plotVisOnly val="1"/>
    <c:dispBlanksAs val="gap"/>
    <c:showDLblsOverMax val="0"/>
    <c:extLst/>
  </c:chart>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111-4799-A477-49D183B7DA1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111-4799-A477-49D183B7DA1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111-4799-A477-49D183B7DA1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111-4799-A477-49D183B7DA1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111-4799-A477-49D183B7DA12}"/>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Sheet1!$D$36:$D$40</c:f>
              <c:strCache>
                <c:ptCount val="5"/>
                <c:pt idx="0">
                  <c:v>1 - Very significant barrier/concern</c:v>
                </c:pt>
                <c:pt idx="1">
                  <c:v>2</c:v>
                </c:pt>
                <c:pt idx="2">
                  <c:v>3</c:v>
                </c:pt>
                <c:pt idx="3">
                  <c:v>4</c:v>
                </c:pt>
                <c:pt idx="4">
                  <c:v>5 - Not a barrier or concern</c:v>
                </c:pt>
              </c:strCache>
            </c:strRef>
          </c:cat>
          <c:val>
            <c:numRef>
              <c:f>Sheet1!$E$36:$E$40</c:f>
              <c:numCache>
                <c:formatCode>General</c:formatCode>
                <c:ptCount val="5"/>
                <c:pt idx="0">
                  <c:v>32</c:v>
                </c:pt>
                <c:pt idx="1">
                  <c:v>41</c:v>
                </c:pt>
                <c:pt idx="2">
                  <c:v>32</c:v>
                </c:pt>
                <c:pt idx="3">
                  <c:v>22</c:v>
                </c:pt>
                <c:pt idx="4">
                  <c:v>11</c:v>
                </c:pt>
              </c:numCache>
            </c:numRef>
          </c:val>
          <c:extLst>
            <c:ext xmlns:c16="http://schemas.microsoft.com/office/drawing/2014/chart" uri="{C3380CC4-5D6E-409C-BE32-E72D297353CC}">
              <c16:uniqueId val="{0000000A-F111-4799-A477-49D183B7DA12}"/>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025-4ACC-99D6-32523DC5DB0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025-4ACC-99D6-32523DC5DB0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025-4ACC-99D6-32523DC5DB0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025-4ACC-99D6-32523DC5DB0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025-4ACC-99D6-32523DC5DB03}"/>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Sheet1!$D$3:$D$7</c:f>
              <c:strCache>
                <c:ptCount val="5"/>
                <c:pt idx="0">
                  <c:v>1 - Very significant barrier/concern</c:v>
                </c:pt>
                <c:pt idx="1">
                  <c:v>2</c:v>
                </c:pt>
                <c:pt idx="2">
                  <c:v>3</c:v>
                </c:pt>
                <c:pt idx="3">
                  <c:v>4</c:v>
                </c:pt>
                <c:pt idx="4">
                  <c:v>5 - Not a barrier or concern</c:v>
                </c:pt>
              </c:strCache>
            </c:strRef>
          </c:cat>
          <c:val>
            <c:numRef>
              <c:f>Sheet1!$E$3:$E$7</c:f>
              <c:numCache>
                <c:formatCode>General</c:formatCode>
                <c:ptCount val="5"/>
                <c:pt idx="0">
                  <c:v>43</c:v>
                </c:pt>
                <c:pt idx="1">
                  <c:v>29</c:v>
                </c:pt>
                <c:pt idx="2">
                  <c:v>26</c:v>
                </c:pt>
                <c:pt idx="3">
                  <c:v>17</c:v>
                </c:pt>
                <c:pt idx="4">
                  <c:v>24</c:v>
                </c:pt>
              </c:numCache>
            </c:numRef>
          </c:val>
          <c:extLst>
            <c:ext xmlns:c16="http://schemas.microsoft.com/office/drawing/2014/chart" uri="{C3380CC4-5D6E-409C-BE32-E72D297353CC}">
              <c16:uniqueId val="{0000000A-4025-4ACC-99D6-32523DC5DB03}"/>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951482357777252"/>
          <c:y val="8.723929215096686E-2"/>
          <c:w val="0.55428579173186066"/>
          <c:h val="0.8205735475279749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6F-4178-93A7-6DA3E6E941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6F-4178-93A7-6DA3E6E941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66F-4178-93A7-6DA3E6E941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66F-4178-93A7-6DA3E6E941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66F-4178-93A7-6DA3E6E941F8}"/>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Sheet1!$D$25:$D$29</c:f>
              <c:strCache>
                <c:ptCount val="5"/>
                <c:pt idx="0">
                  <c:v>1 - Very significant barrier/concern</c:v>
                </c:pt>
                <c:pt idx="1">
                  <c:v>2</c:v>
                </c:pt>
                <c:pt idx="2">
                  <c:v>3</c:v>
                </c:pt>
                <c:pt idx="3">
                  <c:v>4</c:v>
                </c:pt>
                <c:pt idx="4">
                  <c:v>5 - Not a barrier or concern</c:v>
                </c:pt>
              </c:strCache>
            </c:strRef>
          </c:cat>
          <c:val>
            <c:numRef>
              <c:f>Sheet1!$E$25:$E$29</c:f>
              <c:numCache>
                <c:formatCode>General</c:formatCode>
                <c:ptCount val="5"/>
                <c:pt idx="0">
                  <c:v>36</c:v>
                </c:pt>
                <c:pt idx="1">
                  <c:v>33</c:v>
                </c:pt>
                <c:pt idx="2">
                  <c:v>25</c:v>
                </c:pt>
                <c:pt idx="3">
                  <c:v>24</c:v>
                </c:pt>
                <c:pt idx="4">
                  <c:v>21</c:v>
                </c:pt>
              </c:numCache>
            </c:numRef>
          </c:val>
          <c:extLst>
            <c:ext xmlns:c16="http://schemas.microsoft.com/office/drawing/2014/chart" uri="{C3380CC4-5D6E-409C-BE32-E72D297353CC}">
              <c16:uniqueId val="{0000000A-866F-4178-93A7-6DA3E6E941F8}"/>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73-4F67-97D8-A1151CD8E62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73-4F67-97D8-A1151CD8E62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273-4F67-97D8-A1151CD8E62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73-4F67-97D8-A1151CD8E62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273-4F67-97D8-A1151CD8E626}"/>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Sheet1!$D$48:$D$52</c:f>
              <c:strCache>
                <c:ptCount val="5"/>
                <c:pt idx="0">
                  <c:v>1 - Very significant barrier/concern</c:v>
                </c:pt>
                <c:pt idx="1">
                  <c:v>2</c:v>
                </c:pt>
                <c:pt idx="2">
                  <c:v>3</c:v>
                </c:pt>
                <c:pt idx="3">
                  <c:v>4</c:v>
                </c:pt>
                <c:pt idx="4">
                  <c:v>5 - Not a barrier or concern</c:v>
                </c:pt>
              </c:strCache>
            </c:strRef>
          </c:cat>
          <c:val>
            <c:numRef>
              <c:f>Sheet1!$E$48:$E$52</c:f>
              <c:numCache>
                <c:formatCode>General</c:formatCode>
                <c:ptCount val="5"/>
                <c:pt idx="0">
                  <c:v>35</c:v>
                </c:pt>
                <c:pt idx="1">
                  <c:v>27</c:v>
                </c:pt>
                <c:pt idx="2">
                  <c:v>31</c:v>
                </c:pt>
                <c:pt idx="3">
                  <c:v>23</c:v>
                </c:pt>
                <c:pt idx="4">
                  <c:v>20</c:v>
                </c:pt>
              </c:numCache>
            </c:numRef>
          </c:val>
          <c:extLst>
            <c:ext xmlns:c16="http://schemas.microsoft.com/office/drawing/2014/chart" uri="{C3380CC4-5D6E-409C-BE32-E72D297353CC}">
              <c16:uniqueId val="{0000000A-4273-4F67-97D8-A1151CD8E626}"/>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9D-43B6-91A7-ACA6ADE4EB8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9D-43B6-91A7-ACA6ADE4EB8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9D-43B6-91A7-ACA6ADE4EB8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9D-43B6-91A7-ACA6ADE4EB8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9D-43B6-91A7-ACA6ADE4EB83}"/>
              </c:ext>
            </c:extLst>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Sheet1!$D$58:$D$62</c:f>
              <c:strCache>
                <c:ptCount val="5"/>
                <c:pt idx="0">
                  <c:v>1 - Very significant barrier/concern</c:v>
                </c:pt>
                <c:pt idx="1">
                  <c:v>2</c:v>
                </c:pt>
                <c:pt idx="2">
                  <c:v>3</c:v>
                </c:pt>
                <c:pt idx="3">
                  <c:v>4</c:v>
                </c:pt>
                <c:pt idx="4">
                  <c:v>5 - Not a barrier or concern</c:v>
                </c:pt>
              </c:strCache>
            </c:strRef>
          </c:cat>
          <c:val>
            <c:numRef>
              <c:f>Sheet1!$E$58:$E$62</c:f>
              <c:numCache>
                <c:formatCode>General</c:formatCode>
                <c:ptCount val="5"/>
                <c:pt idx="0">
                  <c:v>25</c:v>
                </c:pt>
                <c:pt idx="1">
                  <c:v>32</c:v>
                </c:pt>
                <c:pt idx="2">
                  <c:v>41</c:v>
                </c:pt>
                <c:pt idx="3">
                  <c:v>25</c:v>
                </c:pt>
                <c:pt idx="4">
                  <c:v>15</c:v>
                </c:pt>
              </c:numCache>
            </c:numRef>
          </c:val>
          <c:extLst>
            <c:ext xmlns:c16="http://schemas.microsoft.com/office/drawing/2014/chart" uri="{C3380CC4-5D6E-409C-BE32-E72D297353CC}">
              <c16:uniqueId val="{0000000A-F49D-43B6-91A7-ACA6ADE4EB83}"/>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0.61434</cdr:x>
      <cdr:y>0</cdr:y>
    </cdr:from>
    <cdr:to>
      <cdr:x>1</cdr:x>
      <cdr:y>0.24883</cdr:y>
    </cdr:to>
    <cdr:sp macro="" textlink="">
      <cdr:nvSpPr>
        <cdr:cNvPr id="2" name="TextBox 1">
          <a:extLst xmlns:a="http://schemas.openxmlformats.org/drawingml/2006/main">
            <a:ext uri="{FF2B5EF4-FFF2-40B4-BE49-F238E27FC236}">
              <a16:creationId xmlns:a16="http://schemas.microsoft.com/office/drawing/2014/main" id="{AFDB7E1A-A768-4104-82B0-64F711D72C47}"/>
            </a:ext>
          </a:extLst>
        </cdr:cNvPr>
        <cdr:cNvSpPr txBox="1"/>
      </cdr:nvSpPr>
      <cdr:spPr>
        <a:xfrm xmlns:a="http://schemas.openxmlformats.org/drawingml/2006/main">
          <a:off x="3613224" y="-2236549"/>
          <a:ext cx="2268279" cy="8657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50FBF-8FE6-DE42-B4CF-6A482813F2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EBB8D1F-3F16-C14C-A1A6-155DBFD5A4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F95636-A63D-B94B-8DC2-8FD7F463907A}" type="datetimeFigureOut">
              <a:rPr lang="en-US" smtClean="0"/>
              <a:t>1/12/2022</a:t>
            </a:fld>
            <a:endParaRPr lang="en-US"/>
          </a:p>
        </p:txBody>
      </p:sp>
      <p:sp>
        <p:nvSpPr>
          <p:cNvPr id="4" name="Footer Placeholder 3">
            <a:extLst>
              <a:ext uri="{FF2B5EF4-FFF2-40B4-BE49-F238E27FC236}">
                <a16:creationId xmlns:a16="http://schemas.microsoft.com/office/drawing/2014/main" id="{8FADD3F1-5292-D24B-9AD4-37AE2E27CD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388DC3-AC49-FE47-9414-CAF512AA9C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19B1A1-0051-A143-8EA6-CD36F9919620}" type="slidenum">
              <a:rPr lang="en-US" smtClean="0"/>
              <a:t>‹#›</a:t>
            </a:fld>
            <a:endParaRPr lang="en-US"/>
          </a:p>
        </p:txBody>
      </p:sp>
    </p:spTree>
    <p:extLst>
      <p:ext uri="{BB962C8B-B14F-4D97-AF65-F5344CB8AC3E}">
        <p14:creationId xmlns:p14="http://schemas.microsoft.com/office/powerpoint/2010/main" val="22521417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 Titl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69364A-FAC7-B340-B50C-DE861020A2CF}"/>
              </a:ext>
            </a:extLst>
          </p:cNvPr>
          <p:cNvSpPr/>
          <p:nvPr userDrawn="1"/>
        </p:nvSpPr>
        <p:spPr>
          <a:xfrm>
            <a:off x="1" y="0"/>
            <a:ext cx="19507200" cy="1097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ext Placeholder 6">
            <a:extLst>
              <a:ext uri="{FF2B5EF4-FFF2-40B4-BE49-F238E27FC236}">
                <a16:creationId xmlns:a16="http://schemas.microsoft.com/office/drawing/2014/main" id="{DEAC82CD-196B-D14F-8A08-EA18C807F3A7}"/>
              </a:ext>
            </a:extLst>
          </p:cNvPr>
          <p:cNvSpPr>
            <a:spLocks noGrp="1"/>
          </p:cNvSpPr>
          <p:nvPr>
            <p:ph type="body" sz="quarter" idx="14" hasCustomPrompt="1"/>
          </p:nvPr>
        </p:nvSpPr>
        <p:spPr>
          <a:xfrm>
            <a:off x="756143" y="7284780"/>
            <a:ext cx="8183753" cy="445632"/>
          </a:xfrm>
          <a:prstGeom prst="rect">
            <a:avLst/>
          </a:prstGeom>
        </p:spPr>
        <p:txBody>
          <a:bodyPr>
            <a:normAutofit/>
          </a:bodyPr>
          <a:lstStyle>
            <a:lvl1pPr marL="0" indent="0" algn="l">
              <a:buNone/>
              <a:defRPr sz="2800" baseline="0">
                <a:solidFill>
                  <a:schemeClr val="accent2"/>
                </a:solidFill>
              </a:defRPr>
            </a:lvl1pPr>
          </a:lstStyle>
          <a:p>
            <a:pPr lvl="0"/>
            <a:r>
              <a:rPr lang="en-US" dirty="0"/>
              <a:t>Click to edit presenter name</a:t>
            </a:r>
          </a:p>
        </p:txBody>
      </p:sp>
      <p:sp>
        <p:nvSpPr>
          <p:cNvPr id="19" name="Text Placeholder 6">
            <a:extLst>
              <a:ext uri="{FF2B5EF4-FFF2-40B4-BE49-F238E27FC236}">
                <a16:creationId xmlns:a16="http://schemas.microsoft.com/office/drawing/2014/main" id="{484F3C2E-BFDA-D24E-9574-3F22A26713D8}"/>
              </a:ext>
            </a:extLst>
          </p:cNvPr>
          <p:cNvSpPr>
            <a:spLocks noGrp="1"/>
          </p:cNvSpPr>
          <p:nvPr>
            <p:ph type="body" sz="quarter" idx="15" hasCustomPrompt="1"/>
          </p:nvPr>
        </p:nvSpPr>
        <p:spPr>
          <a:xfrm>
            <a:off x="756147" y="7788314"/>
            <a:ext cx="8183753" cy="445632"/>
          </a:xfrm>
          <a:prstGeom prst="rect">
            <a:avLst/>
          </a:prstGeom>
        </p:spPr>
        <p:txBody>
          <a:bodyPr>
            <a:normAutofit/>
          </a:bodyPr>
          <a:lstStyle>
            <a:lvl1pPr marL="0" indent="0" algn="l">
              <a:buNone/>
              <a:defRPr sz="2600" b="0" i="0" cap="none" baseline="0">
                <a:solidFill>
                  <a:schemeClr val="tx1">
                    <a:lumMod val="50000"/>
                    <a:lumOff val="50000"/>
                  </a:schemeClr>
                </a:solidFill>
              </a:defRPr>
            </a:lvl1pPr>
          </a:lstStyle>
          <a:p>
            <a:pPr lvl="0"/>
            <a:r>
              <a:rPr lang="en-US" dirty="0"/>
              <a:t>Click to edit presenter Title</a:t>
            </a:r>
          </a:p>
        </p:txBody>
      </p:sp>
      <p:sp>
        <p:nvSpPr>
          <p:cNvPr id="23" name="Text Placeholder 6">
            <a:extLst>
              <a:ext uri="{FF2B5EF4-FFF2-40B4-BE49-F238E27FC236}">
                <a16:creationId xmlns:a16="http://schemas.microsoft.com/office/drawing/2014/main" id="{1E37E4E9-E370-0C4B-B272-8A7EA4EC1D62}"/>
              </a:ext>
            </a:extLst>
          </p:cNvPr>
          <p:cNvSpPr>
            <a:spLocks noGrp="1"/>
          </p:cNvSpPr>
          <p:nvPr>
            <p:ph type="body" sz="quarter" idx="17" hasCustomPrompt="1"/>
          </p:nvPr>
        </p:nvSpPr>
        <p:spPr>
          <a:xfrm>
            <a:off x="756144" y="5648486"/>
            <a:ext cx="8183753" cy="445632"/>
          </a:xfrm>
          <a:prstGeom prst="rect">
            <a:avLst/>
          </a:prstGeom>
        </p:spPr>
        <p:txBody>
          <a:bodyPr>
            <a:normAutofit/>
          </a:bodyPr>
          <a:lstStyle>
            <a:lvl1pPr marL="0" indent="0" algn="l">
              <a:buNone/>
              <a:defRPr sz="2800" baseline="0">
                <a:solidFill>
                  <a:schemeClr val="accent2"/>
                </a:solidFill>
              </a:defRPr>
            </a:lvl1pPr>
          </a:lstStyle>
          <a:p>
            <a:pPr lvl="0"/>
            <a:r>
              <a:rPr lang="en-US" dirty="0"/>
              <a:t>Click to edit presenter name</a:t>
            </a:r>
          </a:p>
        </p:txBody>
      </p:sp>
      <p:sp>
        <p:nvSpPr>
          <p:cNvPr id="24" name="Text Placeholder 6">
            <a:extLst>
              <a:ext uri="{FF2B5EF4-FFF2-40B4-BE49-F238E27FC236}">
                <a16:creationId xmlns:a16="http://schemas.microsoft.com/office/drawing/2014/main" id="{2D28C636-9B6A-754A-B99C-BF572D232213}"/>
              </a:ext>
            </a:extLst>
          </p:cNvPr>
          <p:cNvSpPr>
            <a:spLocks noGrp="1"/>
          </p:cNvSpPr>
          <p:nvPr>
            <p:ph type="body" sz="quarter" idx="18" hasCustomPrompt="1"/>
          </p:nvPr>
        </p:nvSpPr>
        <p:spPr>
          <a:xfrm>
            <a:off x="756144" y="6152019"/>
            <a:ext cx="8183753" cy="445632"/>
          </a:xfrm>
          <a:prstGeom prst="rect">
            <a:avLst/>
          </a:prstGeom>
        </p:spPr>
        <p:txBody>
          <a:bodyPr>
            <a:normAutofit/>
          </a:bodyPr>
          <a:lstStyle>
            <a:lvl1pPr marL="0" indent="0" algn="l">
              <a:buNone/>
              <a:defRPr sz="2600" b="0" i="0" cap="none" baseline="0">
                <a:solidFill>
                  <a:schemeClr val="tx1">
                    <a:lumMod val="50000"/>
                    <a:lumOff val="50000"/>
                  </a:schemeClr>
                </a:solidFill>
              </a:defRPr>
            </a:lvl1pPr>
          </a:lstStyle>
          <a:p>
            <a:pPr lvl="0"/>
            <a:r>
              <a:rPr lang="en-US" dirty="0"/>
              <a:t>Click to edit presenter Title</a:t>
            </a:r>
          </a:p>
        </p:txBody>
      </p:sp>
      <p:pic>
        <p:nvPicPr>
          <p:cNvPr id="28" name="Picture 27">
            <a:extLst>
              <a:ext uri="{FF2B5EF4-FFF2-40B4-BE49-F238E27FC236}">
                <a16:creationId xmlns:a16="http://schemas.microsoft.com/office/drawing/2014/main" id="{3DABA658-6C6D-F340-A4AD-32E32F780E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046" y="-1134"/>
            <a:ext cx="9659155" cy="10972800"/>
          </a:xfrm>
          <a:prstGeom prst="rect">
            <a:avLst/>
          </a:prstGeom>
        </p:spPr>
      </p:pic>
      <p:pic>
        <p:nvPicPr>
          <p:cNvPr id="31" name="Picture 30">
            <a:extLst>
              <a:ext uri="{FF2B5EF4-FFF2-40B4-BE49-F238E27FC236}">
                <a16:creationId xmlns:a16="http://schemas.microsoft.com/office/drawing/2014/main" id="{99688CDA-B100-BE43-9381-8ECBC8507C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147" y="9644122"/>
            <a:ext cx="3777754" cy="762444"/>
          </a:xfrm>
          <a:prstGeom prst="rect">
            <a:avLst/>
          </a:prstGeom>
        </p:spPr>
      </p:pic>
      <p:sp>
        <p:nvSpPr>
          <p:cNvPr id="17" name="Title 1">
            <a:extLst>
              <a:ext uri="{FF2B5EF4-FFF2-40B4-BE49-F238E27FC236}">
                <a16:creationId xmlns:a16="http://schemas.microsoft.com/office/drawing/2014/main" id="{E4725D4F-5D68-8642-8B40-EC300A8B4F26}"/>
              </a:ext>
            </a:extLst>
          </p:cNvPr>
          <p:cNvSpPr>
            <a:spLocks noGrp="1"/>
          </p:cNvSpPr>
          <p:nvPr>
            <p:ph type="title" hasCustomPrompt="1"/>
          </p:nvPr>
        </p:nvSpPr>
        <p:spPr>
          <a:xfrm>
            <a:off x="756147" y="1227205"/>
            <a:ext cx="8183753" cy="1720618"/>
          </a:xfrm>
          <a:prstGeom prst="rect">
            <a:avLst/>
          </a:prstGeom>
        </p:spPr>
        <p:txBody>
          <a:bodyPr/>
          <a:lstStyle>
            <a:lvl1pPr algn="l">
              <a:defRPr/>
            </a:lvl1pPr>
          </a:lstStyle>
          <a:p>
            <a:r>
              <a:rPr lang="en-US" dirty="0"/>
              <a:t>Click to Edit Presentation Title</a:t>
            </a:r>
          </a:p>
        </p:txBody>
      </p:sp>
      <p:sp>
        <p:nvSpPr>
          <p:cNvPr id="20" name="Text Placeholder 6">
            <a:extLst>
              <a:ext uri="{FF2B5EF4-FFF2-40B4-BE49-F238E27FC236}">
                <a16:creationId xmlns:a16="http://schemas.microsoft.com/office/drawing/2014/main" id="{B8B4379D-E395-054D-ACEE-6D390E5C0D4C}"/>
              </a:ext>
            </a:extLst>
          </p:cNvPr>
          <p:cNvSpPr>
            <a:spLocks noGrp="1"/>
          </p:cNvSpPr>
          <p:nvPr>
            <p:ph type="body" sz="quarter" idx="10" hasCustomPrompt="1"/>
          </p:nvPr>
        </p:nvSpPr>
        <p:spPr>
          <a:xfrm>
            <a:off x="756144" y="3131758"/>
            <a:ext cx="8183753" cy="445632"/>
          </a:xfrm>
          <a:prstGeom prst="rect">
            <a:avLst/>
          </a:prstGeom>
        </p:spPr>
        <p:txBody>
          <a:bodyPr>
            <a:normAutofit/>
          </a:bodyPr>
          <a:lstStyle>
            <a:lvl1pPr marL="0" indent="0" algn="l">
              <a:buNone/>
              <a:defRPr sz="2200" baseline="0">
                <a:solidFill>
                  <a:schemeClr val="accent1"/>
                </a:solidFill>
              </a:defRPr>
            </a:lvl1pPr>
          </a:lstStyle>
          <a:p>
            <a:pPr lvl="0"/>
            <a:r>
              <a:rPr lang="en-US" dirty="0"/>
              <a:t>Click to edit Subtitle</a:t>
            </a:r>
          </a:p>
        </p:txBody>
      </p:sp>
    </p:spTree>
    <p:extLst>
      <p:ext uri="{BB962C8B-B14F-4D97-AF65-F5344CB8AC3E}">
        <p14:creationId xmlns:p14="http://schemas.microsoft.com/office/powerpoint/2010/main" val="307903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 Titl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BE0796-5145-6F49-A25A-77DA3D4E0174}"/>
              </a:ext>
            </a:extLst>
          </p:cNvPr>
          <p:cNvPicPr>
            <a:picLocks noChangeAspect="1"/>
          </p:cNvPicPr>
          <p:nvPr userDrawn="1"/>
        </p:nvPicPr>
        <p:blipFill>
          <a:blip r:embed="rId2"/>
          <a:stretch>
            <a:fillRect/>
          </a:stretch>
        </p:blipFill>
        <p:spPr>
          <a:xfrm>
            <a:off x="0" y="1"/>
            <a:ext cx="19477038" cy="10972800"/>
          </a:xfrm>
          <a:prstGeom prst="rect">
            <a:avLst/>
          </a:prstGeom>
        </p:spPr>
      </p:pic>
      <p:sp>
        <p:nvSpPr>
          <p:cNvPr id="14" name="Title 1">
            <a:extLst>
              <a:ext uri="{FF2B5EF4-FFF2-40B4-BE49-F238E27FC236}">
                <a16:creationId xmlns:a16="http://schemas.microsoft.com/office/drawing/2014/main" id="{C9CC8576-68F3-8C48-BAF9-0408038F3338}"/>
              </a:ext>
            </a:extLst>
          </p:cNvPr>
          <p:cNvSpPr>
            <a:spLocks noGrp="1"/>
          </p:cNvSpPr>
          <p:nvPr>
            <p:ph type="title" hasCustomPrompt="1"/>
          </p:nvPr>
        </p:nvSpPr>
        <p:spPr>
          <a:xfrm>
            <a:off x="657851" y="1227207"/>
            <a:ext cx="8455991" cy="906395"/>
          </a:xfrm>
          <a:prstGeom prst="rect">
            <a:avLst/>
          </a:prstGeom>
        </p:spPr>
        <p:txBody>
          <a:bodyPr/>
          <a:lstStyle>
            <a:lvl1pPr algn="l">
              <a:defRPr/>
            </a:lvl1pPr>
          </a:lstStyle>
          <a:p>
            <a:r>
              <a:rPr lang="en-US" dirty="0"/>
              <a:t>Single Line Title</a:t>
            </a:r>
          </a:p>
        </p:txBody>
      </p:sp>
      <p:sp>
        <p:nvSpPr>
          <p:cNvPr id="20" name="Text Placeholder 6">
            <a:extLst>
              <a:ext uri="{FF2B5EF4-FFF2-40B4-BE49-F238E27FC236}">
                <a16:creationId xmlns:a16="http://schemas.microsoft.com/office/drawing/2014/main" id="{1E37E4E9-E370-0C4B-B272-8A7EA4EC1D62}"/>
              </a:ext>
            </a:extLst>
          </p:cNvPr>
          <p:cNvSpPr>
            <a:spLocks noGrp="1"/>
          </p:cNvSpPr>
          <p:nvPr>
            <p:ph type="body" sz="quarter" idx="12" hasCustomPrompt="1"/>
          </p:nvPr>
        </p:nvSpPr>
        <p:spPr>
          <a:xfrm>
            <a:off x="657848" y="4902191"/>
            <a:ext cx="8455991" cy="479223"/>
          </a:xfrm>
          <a:prstGeom prst="rect">
            <a:avLst/>
          </a:prstGeom>
        </p:spPr>
        <p:txBody>
          <a:bodyPr>
            <a:normAutofit/>
          </a:bodyPr>
          <a:lstStyle>
            <a:lvl1pPr marL="0" indent="0" algn="l">
              <a:buNone/>
              <a:defRPr sz="2800" baseline="0">
                <a:solidFill>
                  <a:schemeClr val="accent2"/>
                </a:solidFill>
              </a:defRPr>
            </a:lvl1pPr>
          </a:lstStyle>
          <a:p>
            <a:pPr lvl="0"/>
            <a:r>
              <a:rPr lang="en-US" dirty="0"/>
              <a:t>Click to edit presenter name</a:t>
            </a:r>
          </a:p>
        </p:txBody>
      </p:sp>
      <p:sp>
        <p:nvSpPr>
          <p:cNvPr id="21" name="Text Placeholder 6">
            <a:extLst>
              <a:ext uri="{FF2B5EF4-FFF2-40B4-BE49-F238E27FC236}">
                <a16:creationId xmlns:a16="http://schemas.microsoft.com/office/drawing/2014/main" id="{2D28C636-9B6A-754A-B99C-BF572D232213}"/>
              </a:ext>
            </a:extLst>
          </p:cNvPr>
          <p:cNvSpPr>
            <a:spLocks noGrp="1"/>
          </p:cNvSpPr>
          <p:nvPr>
            <p:ph type="body" sz="quarter" idx="13" hasCustomPrompt="1"/>
          </p:nvPr>
        </p:nvSpPr>
        <p:spPr>
          <a:xfrm>
            <a:off x="657848" y="5405724"/>
            <a:ext cx="8455991" cy="479223"/>
          </a:xfrm>
          <a:prstGeom prst="rect">
            <a:avLst/>
          </a:prstGeom>
        </p:spPr>
        <p:txBody>
          <a:bodyPr>
            <a:normAutofit/>
          </a:bodyPr>
          <a:lstStyle>
            <a:lvl1pPr marL="0" indent="0" algn="l">
              <a:buNone/>
              <a:defRPr sz="2600" b="0" i="0" cap="none" baseline="0">
                <a:solidFill>
                  <a:schemeClr val="tx1">
                    <a:lumMod val="75000"/>
                    <a:lumOff val="25000"/>
                  </a:schemeClr>
                </a:solidFill>
              </a:defRPr>
            </a:lvl1pPr>
          </a:lstStyle>
          <a:p>
            <a:pPr lvl="0"/>
            <a:r>
              <a:rPr lang="en-US" dirty="0"/>
              <a:t>Click to edit presenter Title</a:t>
            </a:r>
          </a:p>
        </p:txBody>
      </p:sp>
      <p:sp>
        <p:nvSpPr>
          <p:cNvPr id="37" name="Text Placeholder 6">
            <a:extLst>
              <a:ext uri="{FF2B5EF4-FFF2-40B4-BE49-F238E27FC236}">
                <a16:creationId xmlns:a16="http://schemas.microsoft.com/office/drawing/2014/main" id="{18BF92B1-8329-A642-A3E4-BDBBB70FEBC8}"/>
              </a:ext>
            </a:extLst>
          </p:cNvPr>
          <p:cNvSpPr>
            <a:spLocks noGrp="1"/>
          </p:cNvSpPr>
          <p:nvPr>
            <p:ph type="body" sz="quarter" idx="14" hasCustomPrompt="1"/>
          </p:nvPr>
        </p:nvSpPr>
        <p:spPr>
          <a:xfrm>
            <a:off x="657848" y="2308501"/>
            <a:ext cx="8455991" cy="397506"/>
          </a:xfrm>
          <a:prstGeom prst="rect">
            <a:avLst/>
          </a:prstGeom>
        </p:spPr>
        <p:txBody>
          <a:bodyPr>
            <a:normAutofit/>
          </a:bodyPr>
          <a:lstStyle>
            <a:lvl1pPr marL="0" indent="0" algn="l">
              <a:buNone/>
              <a:defRPr sz="2200" baseline="0">
                <a:solidFill>
                  <a:schemeClr val="accent1"/>
                </a:solidFill>
              </a:defRPr>
            </a:lvl1pPr>
          </a:lstStyle>
          <a:p>
            <a:pPr lvl="0"/>
            <a:r>
              <a:rPr lang="en-US" dirty="0"/>
              <a:t>Click to edit Subtitle</a:t>
            </a:r>
          </a:p>
        </p:txBody>
      </p:sp>
      <p:grpSp>
        <p:nvGrpSpPr>
          <p:cNvPr id="38" name="Group 37">
            <a:extLst>
              <a:ext uri="{FF2B5EF4-FFF2-40B4-BE49-F238E27FC236}">
                <a16:creationId xmlns:a16="http://schemas.microsoft.com/office/drawing/2014/main" id="{2C6A2A07-0CB0-5E4E-89DE-D049AF54F6DA}"/>
              </a:ext>
            </a:extLst>
          </p:cNvPr>
          <p:cNvGrpSpPr/>
          <p:nvPr userDrawn="1"/>
        </p:nvGrpSpPr>
        <p:grpSpPr>
          <a:xfrm>
            <a:off x="756148" y="2850510"/>
            <a:ext cx="7038921" cy="4"/>
            <a:chOff x="1349705" y="2757775"/>
            <a:chExt cx="7038921" cy="4"/>
          </a:xfrm>
        </p:grpSpPr>
        <p:cxnSp>
          <p:nvCxnSpPr>
            <p:cNvPr id="39" name="Straight Connector 38">
              <a:extLst>
                <a:ext uri="{FF2B5EF4-FFF2-40B4-BE49-F238E27FC236}">
                  <a16:creationId xmlns:a16="http://schemas.microsoft.com/office/drawing/2014/main" id="{48190856-6AF5-A14B-BBB6-0B3DFDBEA0D1}"/>
                </a:ext>
              </a:extLst>
            </p:cNvPr>
            <p:cNvCxnSpPr>
              <a:cxnSpLocks/>
            </p:cNvCxnSpPr>
            <p:nvPr/>
          </p:nvCxnSpPr>
          <p:spPr>
            <a:xfrm>
              <a:off x="1349705" y="2757775"/>
              <a:ext cx="7038921"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77E78315-CACD-3B40-BDD0-12DA94E59CFD}"/>
                </a:ext>
              </a:extLst>
            </p:cNvPr>
            <p:cNvCxnSpPr>
              <a:cxnSpLocks/>
            </p:cNvCxnSpPr>
            <p:nvPr/>
          </p:nvCxnSpPr>
          <p:spPr>
            <a:xfrm>
              <a:off x="1349705" y="2757779"/>
              <a:ext cx="2261773"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pic>
        <p:nvPicPr>
          <p:cNvPr id="13" name="Picture 12">
            <a:extLst>
              <a:ext uri="{FF2B5EF4-FFF2-40B4-BE49-F238E27FC236}">
                <a16:creationId xmlns:a16="http://schemas.microsoft.com/office/drawing/2014/main" id="{99688CDA-B100-BE43-9381-8ECBC8507C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147" y="9644122"/>
            <a:ext cx="3777754" cy="762444"/>
          </a:xfrm>
          <a:prstGeom prst="rect">
            <a:avLst/>
          </a:prstGeom>
        </p:spPr>
      </p:pic>
    </p:spTree>
    <p:extLst>
      <p:ext uri="{BB962C8B-B14F-4D97-AF65-F5344CB8AC3E}">
        <p14:creationId xmlns:p14="http://schemas.microsoft.com/office/powerpoint/2010/main" val="351634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 Titl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BE0796-5145-6F49-A25A-77DA3D4E0174}"/>
              </a:ext>
            </a:extLst>
          </p:cNvPr>
          <p:cNvPicPr>
            <a:picLocks noChangeAspect="1"/>
          </p:cNvPicPr>
          <p:nvPr userDrawn="1"/>
        </p:nvPicPr>
        <p:blipFill>
          <a:blip r:embed="rId2"/>
          <a:stretch>
            <a:fillRect/>
          </a:stretch>
        </p:blipFill>
        <p:spPr>
          <a:xfrm>
            <a:off x="0" y="1"/>
            <a:ext cx="19477038" cy="10972800"/>
          </a:xfrm>
          <a:prstGeom prst="rect">
            <a:avLst/>
          </a:prstGeom>
        </p:spPr>
      </p:pic>
      <p:sp>
        <p:nvSpPr>
          <p:cNvPr id="20" name="Text Placeholder 6">
            <a:extLst>
              <a:ext uri="{FF2B5EF4-FFF2-40B4-BE49-F238E27FC236}">
                <a16:creationId xmlns:a16="http://schemas.microsoft.com/office/drawing/2014/main" id="{1E37E4E9-E370-0C4B-B272-8A7EA4EC1D62}"/>
              </a:ext>
            </a:extLst>
          </p:cNvPr>
          <p:cNvSpPr>
            <a:spLocks noGrp="1"/>
          </p:cNvSpPr>
          <p:nvPr>
            <p:ph type="body" sz="quarter" idx="12" hasCustomPrompt="1"/>
          </p:nvPr>
        </p:nvSpPr>
        <p:spPr>
          <a:xfrm>
            <a:off x="657848" y="4902191"/>
            <a:ext cx="8455991" cy="479223"/>
          </a:xfrm>
          <a:prstGeom prst="rect">
            <a:avLst/>
          </a:prstGeom>
        </p:spPr>
        <p:txBody>
          <a:bodyPr>
            <a:normAutofit/>
          </a:bodyPr>
          <a:lstStyle>
            <a:lvl1pPr marL="0" indent="0" algn="l">
              <a:buNone/>
              <a:defRPr sz="2800" baseline="0">
                <a:solidFill>
                  <a:schemeClr val="accent2"/>
                </a:solidFill>
              </a:defRPr>
            </a:lvl1pPr>
          </a:lstStyle>
          <a:p>
            <a:pPr lvl="0"/>
            <a:r>
              <a:rPr lang="en-US" dirty="0"/>
              <a:t>Click to edit presenter name</a:t>
            </a:r>
          </a:p>
        </p:txBody>
      </p:sp>
      <p:sp>
        <p:nvSpPr>
          <p:cNvPr id="21" name="Text Placeholder 6">
            <a:extLst>
              <a:ext uri="{FF2B5EF4-FFF2-40B4-BE49-F238E27FC236}">
                <a16:creationId xmlns:a16="http://schemas.microsoft.com/office/drawing/2014/main" id="{2D28C636-9B6A-754A-B99C-BF572D232213}"/>
              </a:ext>
            </a:extLst>
          </p:cNvPr>
          <p:cNvSpPr>
            <a:spLocks noGrp="1"/>
          </p:cNvSpPr>
          <p:nvPr>
            <p:ph type="body" sz="quarter" idx="13" hasCustomPrompt="1"/>
          </p:nvPr>
        </p:nvSpPr>
        <p:spPr>
          <a:xfrm>
            <a:off x="657848" y="5405724"/>
            <a:ext cx="8455991" cy="479223"/>
          </a:xfrm>
          <a:prstGeom prst="rect">
            <a:avLst/>
          </a:prstGeom>
        </p:spPr>
        <p:txBody>
          <a:bodyPr>
            <a:normAutofit/>
          </a:bodyPr>
          <a:lstStyle>
            <a:lvl1pPr marL="0" indent="0" algn="l">
              <a:buNone/>
              <a:defRPr sz="2600" b="0" i="0" cap="none" baseline="0">
                <a:solidFill>
                  <a:schemeClr val="tx1">
                    <a:lumMod val="75000"/>
                    <a:lumOff val="25000"/>
                  </a:schemeClr>
                </a:solidFill>
              </a:defRPr>
            </a:lvl1pPr>
          </a:lstStyle>
          <a:p>
            <a:pPr lvl="0"/>
            <a:r>
              <a:rPr lang="en-US" dirty="0"/>
              <a:t>Click to edit presenter Title</a:t>
            </a:r>
          </a:p>
        </p:txBody>
      </p:sp>
      <p:sp>
        <p:nvSpPr>
          <p:cNvPr id="13" name="Text Placeholder 6">
            <a:extLst>
              <a:ext uri="{FF2B5EF4-FFF2-40B4-BE49-F238E27FC236}">
                <a16:creationId xmlns:a16="http://schemas.microsoft.com/office/drawing/2014/main" id="{A4A1A940-47D8-AA42-A9BE-23707C53EE27}"/>
              </a:ext>
            </a:extLst>
          </p:cNvPr>
          <p:cNvSpPr>
            <a:spLocks noGrp="1"/>
          </p:cNvSpPr>
          <p:nvPr>
            <p:ph type="body" sz="quarter" idx="14" hasCustomPrompt="1"/>
          </p:nvPr>
        </p:nvSpPr>
        <p:spPr>
          <a:xfrm>
            <a:off x="657845" y="3131754"/>
            <a:ext cx="8455991" cy="397506"/>
          </a:xfrm>
          <a:prstGeom prst="rect">
            <a:avLst/>
          </a:prstGeom>
        </p:spPr>
        <p:txBody>
          <a:bodyPr>
            <a:normAutofit/>
          </a:bodyPr>
          <a:lstStyle>
            <a:lvl1pPr marL="0" indent="0" algn="l">
              <a:buNone/>
              <a:defRPr sz="2200" baseline="0">
                <a:solidFill>
                  <a:schemeClr val="accent1"/>
                </a:solidFill>
              </a:defRPr>
            </a:lvl1pPr>
          </a:lstStyle>
          <a:p>
            <a:pPr lvl="0"/>
            <a:r>
              <a:rPr lang="en-US" dirty="0"/>
              <a:t>Click to edit Subtitle</a:t>
            </a:r>
          </a:p>
        </p:txBody>
      </p:sp>
      <p:grpSp>
        <p:nvGrpSpPr>
          <p:cNvPr id="15" name="Group 14">
            <a:extLst>
              <a:ext uri="{FF2B5EF4-FFF2-40B4-BE49-F238E27FC236}">
                <a16:creationId xmlns:a16="http://schemas.microsoft.com/office/drawing/2014/main" id="{B7D9437E-CA81-8C4F-BB8E-7F36F462DC50}"/>
              </a:ext>
            </a:extLst>
          </p:cNvPr>
          <p:cNvGrpSpPr/>
          <p:nvPr userDrawn="1"/>
        </p:nvGrpSpPr>
        <p:grpSpPr>
          <a:xfrm>
            <a:off x="756145" y="3673763"/>
            <a:ext cx="7038921" cy="4"/>
            <a:chOff x="1349705" y="2757775"/>
            <a:chExt cx="7038921" cy="4"/>
          </a:xfrm>
        </p:grpSpPr>
        <p:cxnSp>
          <p:nvCxnSpPr>
            <p:cNvPr id="16" name="Straight Connector 15">
              <a:extLst>
                <a:ext uri="{FF2B5EF4-FFF2-40B4-BE49-F238E27FC236}">
                  <a16:creationId xmlns:a16="http://schemas.microsoft.com/office/drawing/2014/main" id="{E44A8929-5F58-784D-B7D8-504A8E75B78A}"/>
                </a:ext>
              </a:extLst>
            </p:cNvPr>
            <p:cNvCxnSpPr>
              <a:cxnSpLocks/>
            </p:cNvCxnSpPr>
            <p:nvPr/>
          </p:nvCxnSpPr>
          <p:spPr>
            <a:xfrm>
              <a:off x="1349705" y="2757775"/>
              <a:ext cx="7038921"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D0E5877D-744F-1B43-9FD4-D56F6AAF2D31}"/>
                </a:ext>
              </a:extLst>
            </p:cNvPr>
            <p:cNvCxnSpPr>
              <a:cxnSpLocks/>
            </p:cNvCxnSpPr>
            <p:nvPr/>
          </p:nvCxnSpPr>
          <p:spPr>
            <a:xfrm>
              <a:off x="1349705" y="2757779"/>
              <a:ext cx="2261773"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14" name="Title 1">
            <a:extLst>
              <a:ext uri="{FF2B5EF4-FFF2-40B4-BE49-F238E27FC236}">
                <a16:creationId xmlns:a16="http://schemas.microsoft.com/office/drawing/2014/main" id="{9C8F472B-040B-DF4A-B0FC-16E6C045CC65}"/>
              </a:ext>
            </a:extLst>
          </p:cNvPr>
          <p:cNvSpPr>
            <a:spLocks noGrp="1"/>
          </p:cNvSpPr>
          <p:nvPr>
            <p:ph type="title" hasCustomPrompt="1"/>
          </p:nvPr>
        </p:nvSpPr>
        <p:spPr>
          <a:xfrm>
            <a:off x="657844" y="1227206"/>
            <a:ext cx="8455991" cy="1760043"/>
          </a:xfrm>
          <a:prstGeom prst="rect">
            <a:avLst/>
          </a:prstGeom>
        </p:spPr>
        <p:txBody>
          <a:bodyPr/>
          <a:lstStyle>
            <a:lvl1pPr algn="l">
              <a:defRPr/>
            </a:lvl1pPr>
          </a:lstStyle>
          <a:p>
            <a:r>
              <a:rPr lang="en-US" dirty="0"/>
              <a:t>Two Line Title</a:t>
            </a:r>
            <a:br>
              <a:rPr lang="en-US" dirty="0"/>
            </a:br>
            <a:r>
              <a:rPr lang="en-US" dirty="0"/>
              <a:t>Two Line Title</a:t>
            </a:r>
          </a:p>
        </p:txBody>
      </p:sp>
      <p:pic>
        <p:nvPicPr>
          <p:cNvPr id="11" name="Picture 10">
            <a:extLst>
              <a:ext uri="{FF2B5EF4-FFF2-40B4-BE49-F238E27FC236}">
                <a16:creationId xmlns:a16="http://schemas.microsoft.com/office/drawing/2014/main" id="{99688CDA-B100-BE43-9381-8ECBC8507C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147" y="9644122"/>
            <a:ext cx="3777754" cy="762444"/>
          </a:xfrm>
          <a:prstGeom prst="rect">
            <a:avLst/>
          </a:prstGeom>
        </p:spPr>
      </p:pic>
    </p:spTree>
    <p:extLst>
      <p:ext uri="{BB962C8B-B14F-4D97-AF65-F5344CB8AC3E}">
        <p14:creationId xmlns:p14="http://schemas.microsoft.com/office/powerpoint/2010/main" val="397455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H Titl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BE0796-5145-6F49-A25A-77DA3D4E0174}"/>
              </a:ext>
            </a:extLst>
          </p:cNvPr>
          <p:cNvPicPr>
            <a:picLocks noChangeAspect="1"/>
          </p:cNvPicPr>
          <p:nvPr userDrawn="1"/>
        </p:nvPicPr>
        <p:blipFill>
          <a:blip r:embed="rId2"/>
          <a:stretch>
            <a:fillRect/>
          </a:stretch>
        </p:blipFill>
        <p:spPr>
          <a:xfrm>
            <a:off x="0" y="1"/>
            <a:ext cx="19477038" cy="10972800"/>
          </a:xfrm>
          <a:prstGeom prst="rect">
            <a:avLst/>
          </a:prstGeom>
        </p:spPr>
      </p:pic>
      <p:sp>
        <p:nvSpPr>
          <p:cNvPr id="14" name="Title 1">
            <a:extLst>
              <a:ext uri="{FF2B5EF4-FFF2-40B4-BE49-F238E27FC236}">
                <a16:creationId xmlns:a16="http://schemas.microsoft.com/office/drawing/2014/main" id="{C9CC8576-68F3-8C48-BAF9-0408038F3338}"/>
              </a:ext>
            </a:extLst>
          </p:cNvPr>
          <p:cNvSpPr>
            <a:spLocks noGrp="1"/>
          </p:cNvSpPr>
          <p:nvPr>
            <p:ph type="title" hasCustomPrompt="1"/>
          </p:nvPr>
        </p:nvSpPr>
        <p:spPr>
          <a:xfrm>
            <a:off x="657851" y="1227206"/>
            <a:ext cx="8455991" cy="2584631"/>
          </a:xfrm>
          <a:prstGeom prst="rect">
            <a:avLst/>
          </a:prstGeom>
        </p:spPr>
        <p:txBody>
          <a:bodyPr/>
          <a:lstStyle>
            <a:lvl1pPr algn="l">
              <a:defRPr/>
            </a:lvl1pPr>
          </a:lstStyle>
          <a:p>
            <a:r>
              <a:rPr lang="en-US" dirty="0"/>
              <a:t>Three Line Title</a:t>
            </a:r>
            <a:br>
              <a:rPr lang="en-US" dirty="0"/>
            </a:br>
            <a:r>
              <a:rPr lang="en-US" dirty="0"/>
              <a:t>Three Line Title</a:t>
            </a:r>
            <a:br>
              <a:rPr lang="en-US" dirty="0"/>
            </a:br>
            <a:r>
              <a:rPr lang="en-US" dirty="0"/>
              <a:t>Three Line Title</a:t>
            </a:r>
          </a:p>
        </p:txBody>
      </p:sp>
      <p:sp>
        <p:nvSpPr>
          <p:cNvPr id="17" name="Text Placeholder 6">
            <a:extLst>
              <a:ext uri="{FF2B5EF4-FFF2-40B4-BE49-F238E27FC236}">
                <a16:creationId xmlns:a16="http://schemas.microsoft.com/office/drawing/2014/main" id="{0A58E7CB-06EB-AB4A-812E-384146CE685A}"/>
              </a:ext>
            </a:extLst>
          </p:cNvPr>
          <p:cNvSpPr>
            <a:spLocks noGrp="1"/>
          </p:cNvSpPr>
          <p:nvPr>
            <p:ph type="body" sz="quarter" idx="10" hasCustomPrompt="1"/>
          </p:nvPr>
        </p:nvSpPr>
        <p:spPr>
          <a:xfrm>
            <a:off x="657848" y="4086009"/>
            <a:ext cx="8455991" cy="397506"/>
          </a:xfrm>
          <a:prstGeom prst="rect">
            <a:avLst/>
          </a:prstGeom>
        </p:spPr>
        <p:txBody>
          <a:bodyPr>
            <a:normAutofit/>
          </a:bodyPr>
          <a:lstStyle>
            <a:lvl1pPr marL="0" indent="0" algn="l">
              <a:buNone/>
              <a:defRPr sz="2200" baseline="0">
                <a:solidFill>
                  <a:schemeClr val="accent1"/>
                </a:solidFill>
              </a:defRPr>
            </a:lvl1pPr>
          </a:lstStyle>
          <a:p>
            <a:pPr lvl="0"/>
            <a:r>
              <a:rPr lang="en-US" dirty="0"/>
              <a:t>Click to edit Subtitle</a:t>
            </a:r>
          </a:p>
        </p:txBody>
      </p:sp>
      <p:sp>
        <p:nvSpPr>
          <p:cNvPr id="20" name="Text Placeholder 6">
            <a:extLst>
              <a:ext uri="{FF2B5EF4-FFF2-40B4-BE49-F238E27FC236}">
                <a16:creationId xmlns:a16="http://schemas.microsoft.com/office/drawing/2014/main" id="{1E37E4E9-E370-0C4B-B272-8A7EA4EC1D62}"/>
              </a:ext>
            </a:extLst>
          </p:cNvPr>
          <p:cNvSpPr>
            <a:spLocks noGrp="1"/>
          </p:cNvSpPr>
          <p:nvPr>
            <p:ph type="body" sz="quarter" idx="12" hasCustomPrompt="1"/>
          </p:nvPr>
        </p:nvSpPr>
        <p:spPr>
          <a:xfrm>
            <a:off x="657848" y="5689839"/>
            <a:ext cx="8455991" cy="479223"/>
          </a:xfrm>
          <a:prstGeom prst="rect">
            <a:avLst/>
          </a:prstGeom>
        </p:spPr>
        <p:txBody>
          <a:bodyPr>
            <a:normAutofit/>
          </a:bodyPr>
          <a:lstStyle>
            <a:lvl1pPr marL="0" indent="0" algn="l">
              <a:buNone/>
              <a:defRPr sz="2800" baseline="0">
                <a:solidFill>
                  <a:schemeClr val="accent2"/>
                </a:solidFill>
              </a:defRPr>
            </a:lvl1pPr>
          </a:lstStyle>
          <a:p>
            <a:pPr lvl="0"/>
            <a:r>
              <a:rPr lang="en-US" dirty="0"/>
              <a:t>Click to edit presenter name</a:t>
            </a:r>
          </a:p>
        </p:txBody>
      </p:sp>
      <p:sp>
        <p:nvSpPr>
          <p:cNvPr id="21" name="Text Placeholder 6">
            <a:extLst>
              <a:ext uri="{FF2B5EF4-FFF2-40B4-BE49-F238E27FC236}">
                <a16:creationId xmlns:a16="http://schemas.microsoft.com/office/drawing/2014/main" id="{2D28C636-9B6A-754A-B99C-BF572D232213}"/>
              </a:ext>
            </a:extLst>
          </p:cNvPr>
          <p:cNvSpPr>
            <a:spLocks noGrp="1"/>
          </p:cNvSpPr>
          <p:nvPr>
            <p:ph type="body" sz="quarter" idx="13" hasCustomPrompt="1"/>
          </p:nvPr>
        </p:nvSpPr>
        <p:spPr>
          <a:xfrm>
            <a:off x="657848" y="6193372"/>
            <a:ext cx="8455991" cy="479223"/>
          </a:xfrm>
          <a:prstGeom prst="rect">
            <a:avLst/>
          </a:prstGeom>
        </p:spPr>
        <p:txBody>
          <a:bodyPr>
            <a:normAutofit/>
          </a:bodyPr>
          <a:lstStyle>
            <a:lvl1pPr marL="0" indent="0" algn="l">
              <a:buNone/>
              <a:defRPr sz="2600" b="0" i="0" cap="none" baseline="0">
                <a:solidFill>
                  <a:schemeClr val="tx1">
                    <a:lumMod val="75000"/>
                    <a:lumOff val="25000"/>
                  </a:schemeClr>
                </a:solidFill>
              </a:defRPr>
            </a:lvl1pPr>
          </a:lstStyle>
          <a:p>
            <a:pPr lvl="0"/>
            <a:r>
              <a:rPr lang="en-US" dirty="0"/>
              <a:t>Click to edit presenter Title</a:t>
            </a:r>
          </a:p>
        </p:txBody>
      </p:sp>
      <p:grpSp>
        <p:nvGrpSpPr>
          <p:cNvPr id="31" name="Group 30">
            <a:extLst>
              <a:ext uri="{FF2B5EF4-FFF2-40B4-BE49-F238E27FC236}">
                <a16:creationId xmlns:a16="http://schemas.microsoft.com/office/drawing/2014/main" id="{2897178C-C6A2-F942-8930-BCB7FA799A75}"/>
              </a:ext>
            </a:extLst>
          </p:cNvPr>
          <p:cNvGrpSpPr/>
          <p:nvPr userDrawn="1"/>
        </p:nvGrpSpPr>
        <p:grpSpPr>
          <a:xfrm>
            <a:off x="756148" y="4628018"/>
            <a:ext cx="7038921" cy="4"/>
            <a:chOff x="1349705" y="2757775"/>
            <a:chExt cx="7038921" cy="4"/>
          </a:xfrm>
        </p:grpSpPr>
        <p:cxnSp>
          <p:nvCxnSpPr>
            <p:cNvPr id="32" name="Straight Connector 31">
              <a:extLst>
                <a:ext uri="{FF2B5EF4-FFF2-40B4-BE49-F238E27FC236}">
                  <a16:creationId xmlns:a16="http://schemas.microsoft.com/office/drawing/2014/main" id="{6CFD52BF-5580-6742-962B-9A9759F9607E}"/>
                </a:ext>
              </a:extLst>
            </p:cNvPr>
            <p:cNvCxnSpPr>
              <a:cxnSpLocks/>
            </p:cNvCxnSpPr>
            <p:nvPr/>
          </p:nvCxnSpPr>
          <p:spPr>
            <a:xfrm>
              <a:off x="1349705" y="2757775"/>
              <a:ext cx="7038921"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33" name="Straight Connector 32">
              <a:extLst>
                <a:ext uri="{FF2B5EF4-FFF2-40B4-BE49-F238E27FC236}">
                  <a16:creationId xmlns:a16="http://schemas.microsoft.com/office/drawing/2014/main" id="{2DCFE78A-01CC-9D49-9088-5ED3A7B067F2}"/>
                </a:ext>
              </a:extLst>
            </p:cNvPr>
            <p:cNvCxnSpPr>
              <a:cxnSpLocks/>
            </p:cNvCxnSpPr>
            <p:nvPr/>
          </p:nvCxnSpPr>
          <p:spPr>
            <a:xfrm>
              <a:off x="1349705" y="2757779"/>
              <a:ext cx="2261773"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pic>
        <p:nvPicPr>
          <p:cNvPr id="11" name="Picture 10">
            <a:extLst>
              <a:ext uri="{FF2B5EF4-FFF2-40B4-BE49-F238E27FC236}">
                <a16:creationId xmlns:a16="http://schemas.microsoft.com/office/drawing/2014/main" id="{99688CDA-B100-BE43-9381-8ECBC8507C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147" y="9644122"/>
            <a:ext cx="3777754" cy="762444"/>
          </a:xfrm>
          <a:prstGeom prst="rect">
            <a:avLst/>
          </a:prstGeom>
        </p:spPr>
      </p:pic>
    </p:spTree>
    <p:extLst>
      <p:ext uri="{BB962C8B-B14F-4D97-AF65-F5344CB8AC3E}">
        <p14:creationId xmlns:p14="http://schemas.microsoft.com/office/powerpoint/2010/main" val="1997738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Align Title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850" y="380898"/>
            <a:ext cx="18161342" cy="924306"/>
          </a:xfrm>
          <a:prstGeom prst="rect">
            <a:avLst/>
          </a:prstGeom>
        </p:spPr>
        <p:txBody>
          <a:bodyPr/>
          <a:lstStyle/>
          <a:p>
            <a:r>
              <a:rPr lang="en-US" dirty="0"/>
              <a:t>Click to Edit Title</a:t>
            </a:r>
          </a:p>
        </p:txBody>
      </p:sp>
      <p:sp>
        <p:nvSpPr>
          <p:cNvPr id="3" name="Content Placeholder 2"/>
          <p:cNvSpPr>
            <a:spLocks noGrp="1"/>
          </p:cNvSpPr>
          <p:nvPr>
            <p:ph idx="1"/>
          </p:nvPr>
        </p:nvSpPr>
        <p:spPr>
          <a:xfrm>
            <a:off x="657848" y="3015917"/>
            <a:ext cx="18161343" cy="6352667"/>
          </a:xfrm>
          <a:prstGeom prst="rect">
            <a:avLst/>
          </a:prstGeom>
        </p:spPr>
        <p:txBody>
          <a:bodyPr/>
          <a:lstStyle>
            <a:lvl1pPr>
              <a:defRPr sz="2600" b="0" i="0" cap="none" baseline="0">
                <a:solidFill>
                  <a:schemeClr val="tx1">
                    <a:lumMod val="75000"/>
                    <a:lumOff val="25000"/>
                  </a:schemeClr>
                </a:solidFill>
              </a:defRPr>
            </a:lvl1pPr>
            <a:lvl2pPr marL="730377" indent="0">
              <a:buNone/>
              <a:defRPr sz="2600" cap="none" baseline="0">
                <a:solidFill>
                  <a:schemeClr val="tx1">
                    <a:lumMod val="75000"/>
                    <a:lumOff val="25000"/>
                  </a:schemeClr>
                </a:solidFill>
              </a:defRPr>
            </a:lvl2pPr>
            <a:lvl3pPr>
              <a:defRPr sz="2600" cap="none" baseline="0">
                <a:solidFill>
                  <a:schemeClr val="tx1">
                    <a:lumMod val="75000"/>
                    <a:lumOff val="25000"/>
                  </a:schemeClr>
                </a:solidFill>
              </a:defRPr>
            </a:lvl3pPr>
            <a:lvl4pPr>
              <a:defRPr sz="2600" cap="none" baseline="0">
                <a:solidFill>
                  <a:schemeClr val="tx1">
                    <a:lumMod val="75000"/>
                    <a:lumOff val="25000"/>
                  </a:schemeClr>
                </a:solidFill>
              </a:defRPr>
            </a:lvl4pPr>
            <a:lvl5pPr>
              <a:defRPr sz="2600" cap="none" baseline="0">
                <a:solidFill>
                  <a:schemeClr val="tx1">
                    <a:lumMod val="75000"/>
                    <a:lumOff val="25000"/>
                  </a:schemeClr>
                </a:solidFill>
              </a:defRPr>
            </a:lvl5pPr>
          </a:lstStyle>
          <a:p>
            <a:pPr lvl="0"/>
            <a:r>
              <a:rPr lang="en-US" dirty="0"/>
              <a:t>Click to edit Master text styles</a:t>
            </a:r>
          </a:p>
        </p:txBody>
      </p:sp>
      <p:grpSp>
        <p:nvGrpSpPr>
          <p:cNvPr id="8" name="Group 7">
            <a:extLst>
              <a:ext uri="{FF2B5EF4-FFF2-40B4-BE49-F238E27FC236}">
                <a16:creationId xmlns:a16="http://schemas.microsoft.com/office/drawing/2014/main" id="{9D8F2647-B6A4-364D-AE1F-B27602926D75}"/>
              </a:ext>
            </a:extLst>
          </p:cNvPr>
          <p:cNvGrpSpPr/>
          <p:nvPr/>
        </p:nvGrpSpPr>
        <p:grpSpPr>
          <a:xfrm>
            <a:off x="671076" y="1996687"/>
            <a:ext cx="7913565" cy="4"/>
            <a:chOff x="1349705" y="2282287"/>
            <a:chExt cx="7913565" cy="4"/>
          </a:xfrm>
        </p:grpSpPr>
        <p:cxnSp>
          <p:nvCxnSpPr>
            <p:cNvPr id="10" name="Straight Connector 9">
              <a:extLst>
                <a:ext uri="{FF2B5EF4-FFF2-40B4-BE49-F238E27FC236}">
                  <a16:creationId xmlns:a16="http://schemas.microsoft.com/office/drawing/2014/main" id="{156EDB96-B561-5F49-B23C-FBA81335BBB1}"/>
                </a:ext>
              </a:extLst>
            </p:cNvPr>
            <p:cNvCxnSpPr>
              <a:cxnSpLocks/>
            </p:cNvCxnSpPr>
            <p:nvPr/>
          </p:nvCxnSpPr>
          <p:spPr>
            <a:xfrm>
              <a:off x="1349705" y="2282287"/>
              <a:ext cx="7913565"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F8F321A1-65C4-0F4C-B111-BF6D5C775977}"/>
                </a:ext>
              </a:extLst>
            </p:cNvPr>
            <p:cNvCxnSpPr>
              <a:cxnSpLocks/>
            </p:cNvCxnSpPr>
            <p:nvPr/>
          </p:nvCxnSpPr>
          <p:spPr>
            <a:xfrm>
              <a:off x="1349705" y="2282291"/>
              <a:ext cx="3553684"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7" name="Text Placeholder 6">
            <a:extLst>
              <a:ext uri="{FF2B5EF4-FFF2-40B4-BE49-F238E27FC236}">
                <a16:creationId xmlns:a16="http://schemas.microsoft.com/office/drawing/2014/main" id="{DCB8BAE0-80C8-9040-9668-BB5DFF66129E}"/>
              </a:ext>
            </a:extLst>
          </p:cNvPr>
          <p:cNvSpPr>
            <a:spLocks noGrp="1"/>
          </p:cNvSpPr>
          <p:nvPr>
            <p:ph type="body" sz="quarter" idx="10" hasCustomPrompt="1"/>
          </p:nvPr>
        </p:nvSpPr>
        <p:spPr>
          <a:xfrm>
            <a:off x="657847" y="1390979"/>
            <a:ext cx="18161341" cy="479223"/>
          </a:xfrm>
          <a:prstGeom prst="rect">
            <a:avLst/>
          </a:prstGeom>
        </p:spPr>
        <p:txBody>
          <a:bodyPr>
            <a:normAutofit/>
          </a:bodyPr>
          <a:lstStyle>
            <a:lvl1pPr marL="0" indent="0">
              <a:buNone/>
              <a:defRPr sz="2200" baseline="0">
                <a:solidFill>
                  <a:schemeClr val="accent1"/>
                </a:solidFill>
              </a:defRPr>
            </a:lvl1pPr>
          </a:lstStyle>
          <a:p>
            <a:pPr lvl="0"/>
            <a:r>
              <a:rPr lang="en-US" dirty="0"/>
              <a:t>Click to edit Subtitle (Left Align)</a:t>
            </a:r>
          </a:p>
        </p:txBody>
      </p:sp>
      <p:sp>
        <p:nvSpPr>
          <p:cNvPr id="21" name="Text Placeholder 2">
            <a:extLst>
              <a:ext uri="{FF2B5EF4-FFF2-40B4-BE49-F238E27FC236}">
                <a16:creationId xmlns:a16="http://schemas.microsoft.com/office/drawing/2014/main" id="{99CD7E9C-9D2B-344B-99BD-F6F92C058559}"/>
              </a:ext>
            </a:extLst>
          </p:cNvPr>
          <p:cNvSpPr>
            <a:spLocks noGrp="1"/>
          </p:cNvSpPr>
          <p:nvPr>
            <p:ph type="body" idx="11" hasCustomPrompt="1"/>
          </p:nvPr>
        </p:nvSpPr>
        <p:spPr>
          <a:xfrm>
            <a:off x="657847" y="2398425"/>
            <a:ext cx="18161341" cy="441029"/>
          </a:xfrm>
          <a:prstGeom prst="rect">
            <a:avLst/>
          </a:prstGeom>
        </p:spPr>
        <p:txBody>
          <a:bodyPr anchor="b"/>
          <a:lstStyle>
            <a:lvl1pPr marL="0" indent="0">
              <a:buNone/>
              <a:defRPr sz="2800" b="1" baseline="0"/>
            </a:lvl1pPr>
            <a:lvl2pPr marL="730377" indent="0">
              <a:buNone/>
              <a:defRPr sz="3195" b="1"/>
            </a:lvl2pPr>
            <a:lvl3pPr marL="1460754" indent="0">
              <a:buNone/>
              <a:defRPr sz="2876" b="1"/>
            </a:lvl3pPr>
            <a:lvl4pPr marL="2191131" indent="0">
              <a:buNone/>
              <a:defRPr sz="2556" b="1"/>
            </a:lvl4pPr>
            <a:lvl5pPr marL="2921508" indent="0">
              <a:buNone/>
              <a:defRPr sz="2556" b="1"/>
            </a:lvl5pPr>
            <a:lvl6pPr marL="3651885" indent="0">
              <a:buNone/>
              <a:defRPr sz="2556" b="1"/>
            </a:lvl6pPr>
            <a:lvl7pPr marL="4382262" indent="0">
              <a:buNone/>
              <a:defRPr sz="2556" b="1"/>
            </a:lvl7pPr>
            <a:lvl8pPr marL="5112639" indent="0">
              <a:buNone/>
              <a:defRPr sz="2556" b="1"/>
            </a:lvl8pPr>
            <a:lvl9pPr marL="5843016" indent="0">
              <a:buNone/>
              <a:defRPr sz="2556" b="1"/>
            </a:lvl9pPr>
          </a:lstStyle>
          <a:p>
            <a:pPr lvl="0"/>
            <a:r>
              <a:rPr lang="en-US" dirty="0"/>
              <a:t>Click to edit text</a:t>
            </a:r>
          </a:p>
        </p:txBody>
      </p:sp>
    </p:spTree>
    <p:extLst>
      <p:ext uri="{BB962C8B-B14F-4D97-AF65-F5344CB8AC3E}">
        <p14:creationId xmlns:p14="http://schemas.microsoft.com/office/powerpoint/2010/main" val="3273753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Alig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850" y="380898"/>
            <a:ext cx="18161342" cy="924306"/>
          </a:xfrm>
          <a:prstGeom prst="rect">
            <a:avLst/>
          </a:prstGeom>
        </p:spPr>
        <p:txBody>
          <a:bodyPr/>
          <a:lstStyle/>
          <a:p>
            <a:r>
              <a:rPr lang="en-US" dirty="0"/>
              <a:t>Click to Edit Title</a:t>
            </a:r>
          </a:p>
        </p:txBody>
      </p:sp>
      <p:sp>
        <p:nvSpPr>
          <p:cNvPr id="3" name="Content Placeholder 2"/>
          <p:cNvSpPr>
            <a:spLocks noGrp="1"/>
          </p:cNvSpPr>
          <p:nvPr>
            <p:ph idx="1"/>
          </p:nvPr>
        </p:nvSpPr>
        <p:spPr>
          <a:xfrm>
            <a:off x="657848" y="2902226"/>
            <a:ext cx="18161343" cy="6466356"/>
          </a:xfrm>
          <a:prstGeom prst="rect">
            <a:avLst/>
          </a:prstGeom>
        </p:spPr>
        <p:txBody>
          <a:bodyPr/>
          <a:lstStyle>
            <a:lvl1pPr>
              <a:defRPr sz="2600" b="0" i="0" cap="none" baseline="0">
                <a:solidFill>
                  <a:schemeClr val="tx1">
                    <a:lumMod val="75000"/>
                    <a:lumOff val="25000"/>
                  </a:schemeClr>
                </a:solidFill>
              </a:defRPr>
            </a:lvl1pPr>
            <a:lvl2pPr marL="730377" indent="0">
              <a:buNone/>
              <a:defRPr sz="2600" cap="none" baseline="0">
                <a:solidFill>
                  <a:schemeClr val="tx1">
                    <a:lumMod val="75000"/>
                    <a:lumOff val="25000"/>
                  </a:schemeClr>
                </a:solidFill>
              </a:defRPr>
            </a:lvl2pPr>
            <a:lvl3pPr>
              <a:defRPr sz="2600" cap="none" baseline="0">
                <a:solidFill>
                  <a:schemeClr val="tx1">
                    <a:lumMod val="75000"/>
                    <a:lumOff val="25000"/>
                  </a:schemeClr>
                </a:solidFill>
              </a:defRPr>
            </a:lvl3pPr>
            <a:lvl4pPr>
              <a:defRPr sz="2600" cap="none" baseline="0">
                <a:solidFill>
                  <a:schemeClr val="tx1">
                    <a:lumMod val="75000"/>
                    <a:lumOff val="25000"/>
                  </a:schemeClr>
                </a:solidFill>
              </a:defRPr>
            </a:lvl4pPr>
            <a:lvl5pPr>
              <a:defRPr sz="2600" cap="none" baseline="0">
                <a:solidFill>
                  <a:schemeClr val="tx1">
                    <a:lumMod val="75000"/>
                    <a:lumOff val="25000"/>
                  </a:schemeClr>
                </a:solidFill>
              </a:defRPr>
            </a:lvl5pPr>
          </a:lstStyle>
          <a:p>
            <a:pPr lvl="0"/>
            <a:r>
              <a:rPr lang="en-US" dirty="0"/>
              <a:t>Click to edit Master text styles</a:t>
            </a:r>
          </a:p>
        </p:txBody>
      </p:sp>
      <p:grpSp>
        <p:nvGrpSpPr>
          <p:cNvPr id="8" name="Group 7">
            <a:extLst>
              <a:ext uri="{FF2B5EF4-FFF2-40B4-BE49-F238E27FC236}">
                <a16:creationId xmlns:a16="http://schemas.microsoft.com/office/drawing/2014/main" id="{9D8F2647-B6A4-364D-AE1F-B27602926D75}"/>
              </a:ext>
            </a:extLst>
          </p:cNvPr>
          <p:cNvGrpSpPr/>
          <p:nvPr/>
        </p:nvGrpSpPr>
        <p:grpSpPr>
          <a:xfrm>
            <a:off x="671076" y="1529446"/>
            <a:ext cx="7913565" cy="4"/>
            <a:chOff x="1349705" y="2282287"/>
            <a:chExt cx="7913565" cy="4"/>
          </a:xfrm>
        </p:grpSpPr>
        <p:cxnSp>
          <p:nvCxnSpPr>
            <p:cNvPr id="10" name="Straight Connector 9">
              <a:extLst>
                <a:ext uri="{FF2B5EF4-FFF2-40B4-BE49-F238E27FC236}">
                  <a16:creationId xmlns:a16="http://schemas.microsoft.com/office/drawing/2014/main" id="{156EDB96-B561-5F49-B23C-FBA81335BBB1}"/>
                </a:ext>
              </a:extLst>
            </p:cNvPr>
            <p:cNvCxnSpPr>
              <a:cxnSpLocks/>
            </p:cNvCxnSpPr>
            <p:nvPr/>
          </p:nvCxnSpPr>
          <p:spPr>
            <a:xfrm>
              <a:off x="1349705" y="2282287"/>
              <a:ext cx="7913565"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F8F321A1-65C4-0F4C-B111-BF6D5C775977}"/>
                </a:ext>
              </a:extLst>
            </p:cNvPr>
            <p:cNvCxnSpPr>
              <a:cxnSpLocks/>
            </p:cNvCxnSpPr>
            <p:nvPr/>
          </p:nvCxnSpPr>
          <p:spPr>
            <a:xfrm>
              <a:off x="1349705" y="2282291"/>
              <a:ext cx="3553684"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21" name="Text Placeholder 2">
            <a:extLst>
              <a:ext uri="{FF2B5EF4-FFF2-40B4-BE49-F238E27FC236}">
                <a16:creationId xmlns:a16="http://schemas.microsoft.com/office/drawing/2014/main" id="{99CD7E9C-9D2B-344B-99BD-F6F92C058559}"/>
              </a:ext>
            </a:extLst>
          </p:cNvPr>
          <p:cNvSpPr>
            <a:spLocks noGrp="1"/>
          </p:cNvSpPr>
          <p:nvPr>
            <p:ph type="body" idx="11" hasCustomPrompt="1"/>
          </p:nvPr>
        </p:nvSpPr>
        <p:spPr>
          <a:xfrm>
            <a:off x="657847" y="2253036"/>
            <a:ext cx="18161341" cy="441029"/>
          </a:xfrm>
          <a:prstGeom prst="rect">
            <a:avLst/>
          </a:prstGeom>
        </p:spPr>
        <p:txBody>
          <a:bodyPr anchor="b"/>
          <a:lstStyle>
            <a:lvl1pPr marL="0" indent="0">
              <a:buNone/>
              <a:defRPr sz="2800" b="1" baseline="0"/>
            </a:lvl1pPr>
            <a:lvl2pPr marL="730377" indent="0">
              <a:buNone/>
              <a:defRPr sz="3195" b="1"/>
            </a:lvl2pPr>
            <a:lvl3pPr marL="1460754" indent="0">
              <a:buNone/>
              <a:defRPr sz="2876" b="1"/>
            </a:lvl3pPr>
            <a:lvl4pPr marL="2191131" indent="0">
              <a:buNone/>
              <a:defRPr sz="2556" b="1"/>
            </a:lvl4pPr>
            <a:lvl5pPr marL="2921508" indent="0">
              <a:buNone/>
              <a:defRPr sz="2556" b="1"/>
            </a:lvl5pPr>
            <a:lvl6pPr marL="3651885" indent="0">
              <a:buNone/>
              <a:defRPr sz="2556" b="1"/>
            </a:lvl6pPr>
            <a:lvl7pPr marL="4382262" indent="0">
              <a:buNone/>
              <a:defRPr sz="2556" b="1"/>
            </a:lvl7pPr>
            <a:lvl8pPr marL="5112639" indent="0">
              <a:buNone/>
              <a:defRPr sz="2556" b="1"/>
            </a:lvl8pPr>
            <a:lvl9pPr marL="5843016" indent="0">
              <a:buNone/>
              <a:defRPr sz="2556" b="1"/>
            </a:lvl9pPr>
          </a:lstStyle>
          <a:p>
            <a:pPr lvl="0"/>
            <a:r>
              <a:rPr lang="en-US" dirty="0"/>
              <a:t>Click to edit text</a:t>
            </a:r>
          </a:p>
        </p:txBody>
      </p:sp>
    </p:spTree>
    <p:extLst>
      <p:ext uri="{BB962C8B-B14F-4D97-AF65-F5344CB8AC3E}">
        <p14:creationId xmlns:p14="http://schemas.microsoft.com/office/powerpoint/2010/main" val="3825857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enter Align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850" y="380898"/>
            <a:ext cx="18161342" cy="924306"/>
          </a:xfrm>
          <a:prstGeom prst="rect">
            <a:avLst/>
          </a:prstGeom>
        </p:spPr>
        <p:txBody>
          <a:bodyPr/>
          <a:lstStyle>
            <a:lvl1pPr algn="ctr">
              <a:defRPr/>
            </a:lvl1pPr>
          </a:lstStyle>
          <a:p>
            <a:r>
              <a:rPr lang="en-US" dirty="0"/>
              <a:t>Click to Edit Title</a:t>
            </a:r>
          </a:p>
        </p:txBody>
      </p:sp>
      <p:cxnSp>
        <p:nvCxnSpPr>
          <p:cNvPr id="10" name="Straight Connector 9">
            <a:extLst>
              <a:ext uri="{FF2B5EF4-FFF2-40B4-BE49-F238E27FC236}">
                <a16:creationId xmlns:a16="http://schemas.microsoft.com/office/drawing/2014/main" id="{156EDB96-B561-5F49-B23C-FBA81335BBB1}"/>
              </a:ext>
            </a:extLst>
          </p:cNvPr>
          <p:cNvCxnSpPr>
            <a:cxnSpLocks/>
          </p:cNvCxnSpPr>
          <p:nvPr/>
        </p:nvCxnSpPr>
        <p:spPr>
          <a:xfrm>
            <a:off x="5781734" y="1996687"/>
            <a:ext cx="7913565"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F8F321A1-65C4-0F4C-B111-BF6D5C775977}"/>
              </a:ext>
            </a:extLst>
          </p:cNvPr>
          <p:cNvCxnSpPr>
            <a:cxnSpLocks/>
          </p:cNvCxnSpPr>
          <p:nvPr/>
        </p:nvCxnSpPr>
        <p:spPr>
          <a:xfrm>
            <a:off x="7961673" y="1996691"/>
            <a:ext cx="3553684"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7" name="Text Placeholder 6">
            <a:extLst>
              <a:ext uri="{FF2B5EF4-FFF2-40B4-BE49-F238E27FC236}">
                <a16:creationId xmlns:a16="http://schemas.microsoft.com/office/drawing/2014/main" id="{DCB8BAE0-80C8-9040-9668-BB5DFF66129E}"/>
              </a:ext>
            </a:extLst>
          </p:cNvPr>
          <p:cNvSpPr>
            <a:spLocks noGrp="1"/>
          </p:cNvSpPr>
          <p:nvPr userDrawn="1">
            <p:ph type="body" sz="quarter" idx="10" hasCustomPrompt="1"/>
          </p:nvPr>
        </p:nvSpPr>
        <p:spPr>
          <a:xfrm>
            <a:off x="657847" y="1390979"/>
            <a:ext cx="18161341" cy="479223"/>
          </a:xfrm>
          <a:prstGeom prst="rect">
            <a:avLst/>
          </a:prstGeom>
        </p:spPr>
        <p:txBody>
          <a:bodyPr>
            <a:normAutofit/>
          </a:bodyPr>
          <a:lstStyle>
            <a:lvl1pPr marL="0" indent="0" algn="ctr">
              <a:buNone/>
              <a:defRPr sz="2200" baseline="0">
                <a:solidFill>
                  <a:schemeClr val="accent1"/>
                </a:solidFill>
              </a:defRPr>
            </a:lvl1pPr>
          </a:lstStyle>
          <a:p>
            <a:pPr lvl="0"/>
            <a:r>
              <a:rPr lang="en-US" dirty="0"/>
              <a:t>Click to edit Subtitle (center Align)</a:t>
            </a:r>
          </a:p>
        </p:txBody>
      </p:sp>
    </p:spTree>
    <p:extLst>
      <p:ext uri="{BB962C8B-B14F-4D97-AF65-F5344CB8AC3E}">
        <p14:creationId xmlns:p14="http://schemas.microsoft.com/office/powerpoint/2010/main" val="375562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enter Alig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850" y="380898"/>
            <a:ext cx="18161342" cy="924306"/>
          </a:xfrm>
          <a:prstGeom prst="rect">
            <a:avLst/>
          </a:prstGeom>
        </p:spPr>
        <p:txBody>
          <a:bodyPr/>
          <a:lstStyle>
            <a:lvl1pPr algn="ctr">
              <a:defRPr/>
            </a:lvl1pPr>
          </a:lstStyle>
          <a:p>
            <a:r>
              <a:rPr lang="en-US" dirty="0"/>
              <a:t>Click to Edit Title</a:t>
            </a:r>
          </a:p>
        </p:txBody>
      </p:sp>
      <p:cxnSp>
        <p:nvCxnSpPr>
          <p:cNvPr id="6" name="Straight Connector 5">
            <a:extLst>
              <a:ext uri="{FF2B5EF4-FFF2-40B4-BE49-F238E27FC236}">
                <a16:creationId xmlns:a16="http://schemas.microsoft.com/office/drawing/2014/main" id="{88F65020-D958-2E4E-9243-58C1C5013B5A}"/>
              </a:ext>
            </a:extLst>
          </p:cNvPr>
          <p:cNvCxnSpPr>
            <a:cxnSpLocks/>
          </p:cNvCxnSpPr>
          <p:nvPr userDrawn="1"/>
        </p:nvCxnSpPr>
        <p:spPr>
          <a:xfrm>
            <a:off x="5781734" y="1529442"/>
            <a:ext cx="7913565"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23A9E1F1-270B-2740-8615-04F09951D8EA}"/>
              </a:ext>
            </a:extLst>
          </p:cNvPr>
          <p:cNvCxnSpPr>
            <a:cxnSpLocks/>
          </p:cNvCxnSpPr>
          <p:nvPr userDrawn="1"/>
        </p:nvCxnSpPr>
        <p:spPr>
          <a:xfrm>
            <a:off x="7961673" y="1529446"/>
            <a:ext cx="3553684"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55882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Line Left Alig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850" y="380897"/>
            <a:ext cx="18161342" cy="1647890"/>
          </a:xfrm>
          <a:prstGeom prst="rect">
            <a:avLst/>
          </a:prstGeom>
        </p:spPr>
        <p:txBody>
          <a:bodyPr/>
          <a:lstStyle>
            <a:lvl1pPr>
              <a:defRPr/>
            </a:lvl1pPr>
          </a:lstStyle>
          <a:p>
            <a:r>
              <a:rPr lang="en-US" dirty="0"/>
              <a:t>Two Line Title</a:t>
            </a:r>
            <a:br>
              <a:rPr lang="en-US" dirty="0"/>
            </a:br>
            <a:r>
              <a:rPr lang="en-US" dirty="0"/>
              <a:t>Two Line Title</a:t>
            </a:r>
          </a:p>
        </p:txBody>
      </p:sp>
      <p:sp>
        <p:nvSpPr>
          <p:cNvPr id="3" name="Content Placeholder 2"/>
          <p:cNvSpPr>
            <a:spLocks noGrp="1"/>
          </p:cNvSpPr>
          <p:nvPr>
            <p:ph idx="1"/>
          </p:nvPr>
        </p:nvSpPr>
        <p:spPr>
          <a:xfrm>
            <a:off x="657848" y="3453945"/>
            <a:ext cx="18161343" cy="5914639"/>
          </a:xfrm>
          <a:prstGeom prst="rect">
            <a:avLst/>
          </a:prstGeom>
        </p:spPr>
        <p:txBody>
          <a:bodyPr/>
          <a:lstStyle>
            <a:lvl1pPr>
              <a:defRPr sz="2600" b="0" i="0" cap="none" baseline="0">
                <a:solidFill>
                  <a:schemeClr val="tx1">
                    <a:lumMod val="75000"/>
                    <a:lumOff val="25000"/>
                  </a:schemeClr>
                </a:solidFill>
              </a:defRPr>
            </a:lvl1pPr>
            <a:lvl2pPr marL="730377" indent="0">
              <a:buNone/>
              <a:defRPr sz="2600" cap="none" baseline="0">
                <a:solidFill>
                  <a:schemeClr val="tx1">
                    <a:lumMod val="75000"/>
                    <a:lumOff val="25000"/>
                  </a:schemeClr>
                </a:solidFill>
              </a:defRPr>
            </a:lvl2pPr>
            <a:lvl3pPr>
              <a:defRPr sz="2600" cap="none" baseline="0">
                <a:solidFill>
                  <a:schemeClr val="tx1">
                    <a:lumMod val="75000"/>
                    <a:lumOff val="25000"/>
                  </a:schemeClr>
                </a:solidFill>
              </a:defRPr>
            </a:lvl3pPr>
            <a:lvl4pPr>
              <a:defRPr sz="2600" cap="none" baseline="0">
                <a:solidFill>
                  <a:schemeClr val="tx1">
                    <a:lumMod val="75000"/>
                    <a:lumOff val="25000"/>
                  </a:schemeClr>
                </a:solidFill>
              </a:defRPr>
            </a:lvl4pPr>
            <a:lvl5pPr>
              <a:defRPr sz="2600" cap="none" baseline="0">
                <a:solidFill>
                  <a:schemeClr val="tx1">
                    <a:lumMod val="75000"/>
                    <a:lumOff val="25000"/>
                  </a:schemeClr>
                </a:solidFill>
              </a:defRPr>
            </a:lvl5pPr>
          </a:lstStyle>
          <a:p>
            <a:pPr lvl="0"/>
            <a:r>
              <a:rPr lang="en-US" dirty="0"/>
              <a:t>Click to edit Master text styles</a:t>
            </a:r>
          </a:p>
        </p:txBody>
      </p:sp>
      <p:grpSp>
        <p:nvGrpSpPr>
          <p:cNvPr id="8" name="Group 7">
            <a:extLst>
              <a:ext uri="{FF2B5EF4-FFF2-40B4-BE49-F238E27FC236}">
                <a16:creationId xmlns:a16="http://schemas.microsoft.com/office/drawing/2014/main" id="{9D8F2647-B6A4-364D-AE1F-B27602926D75}"/>
              </a:ext>
            </a:extLst>
          </p:cNvPr>
          <p:cNvGrpSpPr/>
          <p:nvPr/>
        </p:nvGrpSpPr>
        <p:grpSpPr>
          <a:xfrm>
            <a:off x="671075" y="2356257"/>
            <a:ext cx="13740664" cy="4"/>
            <a:chOff x="1349705" y="2282287"/>
            <a:chExt cx="13740664" cy="4"/>
          </a:xfrm>
        </p:grpSpPr>
        <p:cxnSp>
          <p:nvCxnSpPr>
            <p:cNvPr id="10" name="Straight Connector 9">
              <a:extLst>
                <a:ext uri="{FF2B5EF4-FFF2-40B4-BE49-F238E27FC236}">
                  <a16:creationId xmlns:a16="http://schemas.microsoft.com/office/drawing/2014/main" id="{156EDB96-B561-5F49-B23C-FBA81335BBB1}"/>
                </a:ext>
              </a:extLst>
            </p:cNvPr>
            <p:cNvCxnSpPr>
              <a:cxnSpLocks/>
            </p:cNvCxnSpPr>
            <p:nvPr/>
          </p:nvCxnSpPr>
          <p:spPr>
            <a:xfrm>
              <a:off x="1349705" y="2282287"/>
              <a:ext cx="13740664"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F8F321A1-65C4-0F4C-B111-BF6D5C775977}"/>
                </a:ext>
              </a:extLst>
            </p:cNvPr>
            <p:cNvCxnSpPr>
              <a:cxnSpLocks/>
            </p:cNvCxnSpPr>
            <p:nvPr/>
          </p:nvCxnSpPr>
          <p:spPr>
            <a:xfrm>
              <a:off x="1349705" y="2282291"/>
              <a:ext cx="5193012"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21" name="Text Placeholder 2">
            <a:extLst>
              <a:ext uri="{FF2B5EF4-FFF2-40B4-BE49-F238E27FC236}">
                <a16:creationId xmlns:a16="http://schemas.microsoft.com/office/drawing/2014/main" id="{99CD7E9C-9D2B-344B-99BD-F6F92C058559}"/>
              </a:ext>
            </a:extLst>
          </p:cNvPr>
          <p:cNvSpPr>
            <a:spLocks noGrp="1"/>
          </p:cNvSpPr>
          <p:nvPr>
            <p:ph type="body" idx="11" hasCustomPrompt="1"/>
          </p:nvPr>
        </p:nvSpPr>
        <p:spPr>
          <a:xfrm>
            <a:off x="657847" y="2804753"/>
            <a:ext cx="18161341" cy="441029"/>
          </a:xfrm>
          <a:prstGeom prst="rect">
            <a:avLst/>
          </a:prstGeom>
        </p:spPr>
        <p:txBody>
          <a:bodyPr anchor="b"/>
          <a:lstStyle>
            <a:lvl1pPr marL="0" indent="0">
              <a:buNone/>
              <a:defRPr sz="2800" b="1" baseline="0"/>
            </a:lvl1pPr>
            <a:lvl2pPr marL="730377" indent="0">
              <a:buNone/>
              <a:defRPr sz="3195" b="1"/>
            </a:lvl2pPr>
            <a:lvl3pPr marL="1460754" indent="0">
              <a:buNone/>
              <a:defRPr sz="2876" b="1"/>
            </a:lvl3pPr>
            <a:lvl4pPr marL="2191131" indent="0">
              <a:buNone/>
              <a:defRPr sz="2556" b="1"/>
            </a:lvl4pPr>
            <a:lvl5pPr marL="2921508" indent="0">
              <a:buNone/>
              <a:defRPr sz="2556" b="1"/>
            </a:lvl5pPr>
            <a:lvl6pPr marL="3651885" indent="0">
              <a:buNone/>
              <a:defRPr sz="2556" b="1"/>
            </a:lvl6pPr>
            <a:lvl7pPr marL="4382262" indent="0">
              <a:buNone/>
              <a:defRPr sz="2556" b="1"/>
            </a:lvl7pPr>
            <a:lvl8pPr marL="5112639" indent="0">
              <a:buNone/>
              <a:defRPr sz="2556" b="1"/>
            </a:lvl8pPr>
            <a:lvl9pPr marL="5843016" indent="0">
              <a:buNone/>
              <a:defRPr sz="2556" b="1"/>
            </a:lvl9pPr>
          </a:lstStyle>
          <a:p>
            <a:pPr lvl="0"/>
            <a:r>
              <a:rPr lang="en-US" dirty="0"/>
              <a:t>Click to edit text</a:t>
            </a:r>
          </a:p>
        </p:txBody>
      </p:sp>
    </p:spTree>
    <p:extLst>
      <p:ext uri="{BB962C8B-B14F-4D97-AF65-F5344CB8AC3E}">
        <p14:creationId xmlns:p14="http://schemas.microsoft.com/office/powerpoint/2010/main" val="91930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850" y="380898"/>
            <a:ext cx="18161342" cy="924306"/>
          </a:xfrm>
          <a:prstGeom prst="rect">
            <a:avLst/>
          </a:prstGeom>
        </p:spPr>
        <p:txBody>
          <a:bodyPr/>
          <a:lstStyle/>
          <a:p>
            <a:r>
              <a:rPr lang="en-US" dirty="0"/>
              <a:t>Click to Edit Title</a:t>
            </a:r>
          </a:p>
        </p:txBody>
      </p:sp>
      <p:sp>
        <p:nvSpPr>
          <p:cNvPr id="3" name="Content Placeholder 2"/>
          <p:cNvSpPr>
            <a:spLocks noGrp="1"/>
          </p:cNvSpPr>
          <p:nvPr>
            <p:ph idx="1"/>
          </p:nvPr>
        </p:nvSpPr>
        <p:spPr>
          <a:xfrm>
            <a:off x="657848" y="2548674"/>
            <a:ext cx="8790952" cy="6819908"/>
          </a:xfrm>
          <a:prstGeom prst="rect">
            <a:avLst/>
          </a:prstGeom>
        </p:spPr>
        <p:txBody>
          <a:bodyPr/>
          <a:lstStyle>
            <a:lvl1pPr>
              <a:defRPr sz="2600" b="0" i="0" cap="none" baseline="0">
                <a:solidFill>
                  <a:schemeClr val="tx1">
                    <a:lumMod val="75000"/>
                    <a:lumOff val="25000"/>
                  </a:schemeClr>
                </a:solidFill>
              </a:defRPr>
            </a:lvl1pPr>
            <a:lvl2pPr marL="730377" indent="0">
              <a:buNone/>
              <a:defRPr sz="2600" cap="none" baseline="0">
                <a:solidFill>
                  <a:schemeClr val="tx1">
                    <a:lumMod val="75000"/>
                    <a:lumOff val="25000"/>
                  </a:schemeClr>
                </a:solidFill>
              </a:defRPr>
            </a:lvl2pPr>
            <a:lvl3pPr>
              <a:defRPr sz="2600" cap="none" baseline="0">
                <a:solidFill>
                  <a:schemeClr val="tx1">
                    <a:lumMod val="75000"/>
                    <a:lumOff val="25000"/>
                  </a:schemeClr>
                </a:solidFill>
              </a:defRPr>
            </a:lvl3pPr>
            <a:lvl4pPr>
              <a:defRPr sz="2600" cap="none" baseline="0">
                <a:solidFill>
                  <a:schemeClr val="tx1">
                    <a:lumMod val="75000"/>
                    <a:lumOff val="25000"/>
                  </a:schemeClr>
                </a:solidFill>
              </a:defRPr>
            </a:lvl4pPr>
            <a:lvl5pPr>
              <a:defRPr sz="2600" cap="none" baseline="0">
                <a:solidFill>
                  <a:schemeClr val="tx1">
                    <a:lumMod val="75000"/>
                    <a:lumOff val="25000"/>
                  </a:schemeClr>
                </a:solidFill>
              </a:defRPr>
            </a:lvl5pPr>
          </a:lstStyle>
          <a:p>
            <a:pPr lvl="0"/>
            <a:r>
              <a:rPr lang="en-US" dirty="0"/>
              <a:t>Click to edit Master text styles</a:t>
            </a:r>
          </a:p>
        </p:txBody>
      </p:sp>
      <p:grpSp>
        <p:nvGrpSpPr>
          <p:cNvPr id="8" name="Group 7">
            <a:extLst>
              <a:ext uri="{FF2B5EF4-FFF2-40B4-BE49-F238E27FC236}">
                <a16:creationId xmlns:a16="http://schemas.microsoft.com/office/drawing/2014/main" id="{9D8F2647-B6A4-364D-AE1F-B27602926D75}"/>
              </a:ext>
            </a:extLst>
          </p:cNvPr>
          <p:cNvGrpSpPr/>
          <p:nvPr/>
        </p:nvGrpSpPr>
        <p:grpSpPr>
          <a:xfrm>
            <a:off x="671076" y="1529446"/>
            <a:ext cx="7913565" cy="4"/>
            <a:chOff x="1349705" y="2282287"/>
            <a:chExt cx="7913565" cy="4"/>
          </a:xfrm>
        </p:grpSpPr>
        <p:cxnSp>
          <p:nvCxnSpPr>
            <p:cNvPr id="10" name="Straight Connector 9">
              <a:extLst>
                <a:ext uri="{FF2B5EF4-FFF2-40B4-BE49-F238E27FC236}">
                  <a16:creationId xmlns:a16="http://schemas.microsoft.com/office/drawing/2014/main" id="{156EDB96-B561-5F49-B23C-FBA81335BBB1}"/>
                </a:ext>
              </a:extLst>
            </p:cNvPr>
            <p:cNvCxnSpPr>
              <a:cxnSpLocks/>
            </p:cNvCxnSpPr>
            <p:nvPr/>
          </p:nvCxnSpPr>
          <p:spPr>
            <a:xfrm>
              <a:off x="1349705" y="2282287"/>
              <a:ext cx="7913565"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F8F321A1-65C4-0F4C-B111-BF6D5C775977}"/>
                </a:ext>
              </a:extLst>
            </p:cNvPr>
            <p:cNvCxnSpPr>
              <a:cxnSpLocks/>
            </p:cNvCxnSpPr>
            <p:nvPr/>
          </p:nvCxnSpPr>
          <p:spPr>
            <a:xfrm>
              <a:off x="1349705" y="2282291"/>
              <a:ext cx="3553684"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21" name="Text Placeholder 2">
            <a:extLst>
              <a:ext uri="{FF2B5EF4-FFF2-40B4-BE49-F238E27FC236}">
                <a16:creationId xmlns:a16="http://schemas.microsoft.com/office/drawing/2014/main" id="{99CD7E9C-9D2B-344B-99BD-F6F92C058559}"/>
              </a:ext>
            </a:extLst>
          </p:cNvPr>
          <p:cNvSpPr>
            <a:spLocks noGrp="1"/>
          </p:cNvSpPr>
          <p:nvPr>
            <p:ph type="body" idx="11" hasCustomPrompt="1"/>
          </p:nvPr>
        </p:nvSpPr>
        <p:spPr>
          <a:xfrm>
            <a:off x="657846" y="1931184"/>
            <a:ext cx="8790952" cy="441029"/>
          </a:xfrm>
          <a:prstGeom prst="rect">
            <a:avLst/>
          </a:prstGeom>
        </p:spPr>
        <p:txBody>
          <a:bodyPr anchor="b"/>
          <a:lstStyle>
            <a:lvl1pPr marL="0" indent="0">
              <a:buNone/>
              <a:defRPr sz="2800" b="1" baseline="0"/>
            </a:lvl1pPr>
            <a:lvl2pPr marL="730377" indent="0">
              <a:buNone/>
              <a:defRPr sz="3195" b="1"/>
            </a:lvl2pPr>
            <a:lvl3pPr marL="1460754" indent="0">
              <a:buNone/>
              <a:defRPr sz="2876" b="1"/>
            </a:lvl3pPr>
            <a:lvl4pPr marL="2191131" indent="0">
              <a:buNone/>
              <a:defRPr sz="2556" b="1"/>
            </a:lvl4pPr>
            <a:lvl5pPr marL="2921508" indent="0">
              <a:buNone/>
              <a:defRPr sz="2556" b="1"/>
            </a:lvl5pPr>
            <a:lvl6pPr marL="3651885" indent="0">
              <a:buNone/>
              <a:defRPr sz="2556" b="1"/>
            </a:lvl6pPr>
            <a:lvl7pPr marL="4382262" indent="0">
              <a:buNone/>
              <a:defRPr sz="2556" b="1"/>
            </a:lvl7pPr>
            <a:lvl8pPr marL="5112639" indent="0">
              <a:buNone/>
              <a:defRPr sz="2556" b="1"/>
            </a:lvl8pPr>
            <a:lvl9pPr marL="5843016" indent="0">
              <a:buNone/>
              <a:defRPr sz="2556" b="1"/>
            </a:lvl9pPr>
          </a:lstStyle>
          <a:p>
            <a:pPr lvl="0"/>
            <a:r>
              <a:rPr lang="en-US" dirty="0"/>
              <a:t>Click to edit text</a:t>
            </a:r>
          </a:p>
        </p:txBody>
      </p:sp>
      <p:sp>
        <p:nvSpPr>
          <p:cNvPr id="14" name="Content Placeholder 2">
            <a:extLst>
              <a:ext uri="{FF2B5EF4-FFF2-40B4-BE49-F238E27FC236}">
                <a16:creationId xmlns:a16="http://schemas.microsoft.com/office/drawing/2014/main" id="{A6500CEE-B739-1949-AF26-4501EB214684}"/>
              </a:ext>
            </a:extLst>
          </p:cNvPr>
          <p:cNvSpPr>
            <a:spLocks noGrp="1"/>
          </p:cNvSpPr>
          <p:nvPr>
            <p:ph idx="12"/>
          </p:nvPr>
        </p:nvSpPr>
        <p:spPr>
          <a:xfrm>
            <a:off x="10028242" y="2548674"/>
            <a:ext cx="8790952" cy="6819908"/>
          </a:xfrm>
          <a:prstGeom prst="rect">
            <a:avLst/>
          </a:prstGeom>
        </p:spPr>
        <p:txBody>
          <a:bodyPr/>
          <a:lstStyle>
            <a:lvl1pPr>
              <a:defRPr sz="2600" b="0" i="0" cap="none" baseline="0">
                <a:solidFill>
                  <a:schemeClr val="tx1">
                    <a:lumMod val="75000"/>
                    <a:lumOff val="25000"/>
                  </a:schemeClr>
                </a:solidFill>
              </a:defRPr>
            </a:lvl1pPr>
            <a:lvl2pPr marL="730377" indent="0">
              <a:buNone/>
              <a:defRPr sz="2600" cap="none" baseline="0">
                <a:solidFill>
                  <a:schemeClr val="tx1">
                    <a:lumMod val="75000"/>
                    <a:lumOff val="25000"/>
                  </a:schemeClr>
                </a:solidFill>
              </a:defRPr>
            </a:lvl2pPr>
            <a:lvl3pPr>
              <a:defRPr sz="2600" cap="none" baseline="0">
                <a:solidFill>
                  <a:schemeClr val="tx1">
                    <a:lumMod val="75000"/>
                    <a:lumOff val="25000"/>
                  </a:schemeClr>
                </a:solidFill>
              </a:defRPr>
            </a:lvl3pPr>
            <a:lvl4pPr>
              <a:defRPr sz="2600" cap="none" baseline="0">
                <a:solidFill>
                  <a:schemeClr val="tx1">
                    <a:lumMod val="75000"/>
                    <a:lumOff val="25000"/>
                  </a:schemeClr>
                </a:solidFill>
              </a:defRPr>
            </a:lvl4pPr>
            <a:lvl5pPr>
              <a:defRPr sz="2600" cap="none" baseline="0">
                <a:solidFill>
                  <a:schemeClr val="tx1">
                    <a:lumMod val="75000"/>
                    <a:lumOff val="25000"/>
                  </a:schemeClr>
                </a:solidFill>
              </a:defRPr>
            </a:lvl5pPr>
          </a:lstStyle>
          <a:p>
            <a:pPr lvl="0"/>
            <a:r>
              <a:rPr lang="en-US" dirty="0"/>
              <a:t>Click to edit Master text styles</a:t>
            </a:r>
          </a:p>
        </p:txBody>
      </p:sp>
      <p:sp>
        <p:nvSpPr>
          <p:cNvPr id="15" name="Text Placeholder 2">
            <a:extLst>
              <a:ext uri="{FF2B5EF4-FFF2-40B4-BE49-F238E27FC236}">
                <a16:creationId xmlns:a16="http://schemas.microsoft.com/office/drawing/2014/main" id="{257B53F6-D327-554F-A8F1-607620A72E5E}"/>
              </a:ext>
            </a:extLst>
          </p:cNvPr>
          <p:cNvSpPr>
            <a:spLocks noGrp="1"/>
          </p:cNvSpPr>
          <p:nvPr>
            <p:ph type="body" idx="13" hasCustomPrompt="1"/>
          </p:nvPr>
        </p:nvSpPr>
        <p:spPr>
          <a:xfrm>
            <a:off x="10028240" y="1931184"/>
            <a:ext cx="8790952" cy="441029"/>
          </a:xfrm>
          <a:prstGeom prst="rect">
            <a:avLst/>
          </a:prstGeom>
        </p:spPr>
        <p:txBody>
          <a:bodyPr anchor="b"/>
          <a:lstStyle>
            <a:lvl1pPr marL="0" indent="0">
              <a:buNone/>
              <a:defRPr sz="2800" b="1" baseline="0"/>
            </a:lvl1pPr>
            <a:lvl2pPr marL="730377" indent="0">
              <a:buNone/>
              <a:defRPr sz="3195" b="1"/>
            </a:lvl2pPr>
            <a:lvl3pPr marL="1460754" indent="0">
              <a:buNone/>
              <a:defRPr sz="2876" b="1"/>
            </a:lvl3pPr>
            <a:lvl4pPr marL="2191131" indent="0">
              <a:buNone/>
              <a:defRPr sz="2556" b="1"/>
            </a:lvl4pPr>
            <a:lvl5pPr marL="2921508" indent="0">
              <a:buNone/>
              <a:defRPr sz="2556" b="1"/>
            </a:lvl5pPr>
            <a:lvl6pPr marL="3651885" indent="0">
              <a:buNone/>
              <a:defRPr sz="2556" b="1"/>
            </a:lvl6pPr>
            <a:lvl7pPr marL="4382262" indent="0">
              <a:buNone/>
              <a:defRPr sz="2556" b="1"/>
            </a:lvl7pPr>
            <a:lvl8pPr marL="5112639" indent="0">
              <a:buNone/>
              <a:defRPr sz="2556" b="1"/>
            </a:lvl8pPr>
            <a:lvl9pPr marL="5843016" indent="0">
              <a:buNone/>
              <a:defRPr sz="2556" b="1"/>
            </a:lvl9pPr>
          </a:lstStyle>
          <a:p>
            <a:pPr lvl="0"/>
            <a:r>
              <a:rPr lang="en-US" dirty="0"/>
              <a:t>Click to edit text</a:t>
            </a:r>
          </a:p>
        </p:txBody>
      </p:sp>
    </p:spTree>
    <p:extLst>
      <p:ext uri="{BB962C8B-B14F-4D97-AF65-F5344CB8AC3E}">
        <p14:creationId xmlns:p14="http://schemas.microsoft.com/office/powerpoint/2010/main" val="4060998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787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 Logo Cov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CF5CE2-B18B-1147-9AC8-8C8B438B4566}"/>
              </a:ext>
            </a:extLst>
          </p:cNvPr>
          <p:cNvSpPr/>
          <p:nvPr userDrawn="1"/>
        </p:nvSpPr>
        <p:spPr>
          <a:xfrm>
            <a:off x="1" y="0"/>
            <a:ext cx="19507200" cy="1097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F81AD69B-1283-154F-B38A-8C82082D65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3095" y="4702351"/>
            <a:ext cx="7762406" cy="1566647"/>
          </a:xfrm>
          <a:prstGeom prst="rect">
            <a:avLst/>
          </a:prstGeom>
        </p:spPr>
      </p:pic>
    </p:spTree>
    <p:extLst>
      <p:ext uri="{BB962C8B-B14F-4D97-AF65-F5344CB8AC3E}">
        <p14:creationId xmlns:p14="http://schemas.microsoft.com/office/powerpoint/2010/main" val="2477057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EFD4497-EB03-FD49-A9DF-608054D60BA5}"/>
              </a:ext>
            </a:extLst>
          </p:cNvPr>
          <p:cNvSpPr>
            <a:spLocks noGrp="1"/>
          </p:cNvSpPr>
          <p:nvPr>
            <p:ph type="title" hasCustomPrompt="1"/>
          </p:nvPr>
        </p:nvSpPr>
        <p:spPr>
          <a:xfrm>
            <a:off x="671078" y="380898"/>
            <a:ext cx="7940020" cy="924306"/>
          </a:xfrm>
          <a:prstGeom prst="rect">
            <a:avLst/>
          </a:prstGeom>
        </p:spPr>
        <p:txBody>
          <a:bodyPr/>
          <a:lstStyle/>
          <a:p>
            <a:r>
              <a:rPr lang="en-US" dirty="0"/>
              <a:t>Click to Edit Title</a:t>
            </a:r>
          </a:p>
        </p:txBody>
      </p:sp>
      <p:grpSp>
        <p:nvGrpSpPr>
          <p:cNvPr id="11" name="Group 10">
            <a:extLst>
              <a:ext uri="{FF2B5EF4-FFF2-40B4-BE49-F238E27FC236}">
                <a16:creationId xmlns:a16="http://schemas.microsoft.com/office/drawing/2014/main" id="{9064F75D-E7E4-6442-8D78-E5E3A497DF69}"/>
              </a:ext>
            </a:extLst>
          </p:cNvPr>
          <p:cNvGrpSpPr/>
          <p:nvPr userDrawn="1"/>
        </p:nvGrpSpPr>
        <p:grpSpPr>
          <a:xfrm>
            <a:off x="684304" y="1996687"/>
            <a:ext cx="7913565" cy="4"/>
            <a:chOff x="1349705" y="2282287"/>
            <a:chExt cx="7913565" cy="4"/>
          </a:xfrm>
        </p:grpSpPr>
        <p:cxnSp>
          <p:nvCxnSpPr>
            <p:cNvPr id="12" name="Straight Connector 11">
              <a:extLst>
                <a:ext uri="{FF2B5EF4-FFF2-40B4-BE49-F238E27FC236}">
                  <a16:creationId xmlns:a16="http://schemas.microsoft.com/office/drawing/2014/main" id="{D6C36EAF-1980-9944-BBA6-356F8C450873}"/>
                </a:ext>
              </a:extLst>
            </p:cNvPr>
            <p:cNvCxnSpPr>
              <a:cxnSpLocks/>
            </p:cNvCxnSpPr>
            <p:nvPr/>
          </p:nvCxnSpPr>
          <p:spPr>
            <a:xfrm>
              <a:off x="1349705" y="2282287"/>
              <a:ext cx="7913565"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9AD47121-A88D-5B43-B68F-9019DFDB170D}"/>
                </a:ext>
              </a:extLst>
            </p:cNvPr>
            <p:cNvCxnSpPr>
              <a:cxnSpLocks/>
            </p:cNvCxnSpPr>
            <p:nvPr/>
          </p:nvCxnSpPr>
          <p:spPr>
            <a:xfrm>
              <a:off x="1349705" y="2282291"/>
              <a:ext cx="3553684"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14" name="Text Placeholder 6">
            <a:extLst>
              <a:ext uri="{FF2B5EF4-FFF2-40B4-BE49-F238E27FC236}">
                <a16:creationId xmlns:a16="http://schemas.microsoft.com/office/drawing/2014/main" id="{DE994FE1-52CD-D243-ACEC-DC24AF95895E}"/>
              </a:ext>
            </a:extLst>
          </p:cNvPr>
          <p:cNvSpPr>
            <a:spLocks noGrp="1"/>
          </p:cNvSpPr>
          <p:nvPr>
            <p:ph type="body" sz="quarter" idx="10" hasCustomPrompt="1"/>
          </p:nvPr>
        </p:nvSpPr>
        <p:spPr>
          <a:xfrm>
            <a:off x="671076" y="1390979"/>
            <a:ext cx="7940020" cy="479223"/>
          </a:xfrm>
          <a:prstGeom prst="rect">
            <a:avLst/>
          </a:prstGeom>
        </p:spPr>
        <p:txBody>
          <a:bodyPr>
            <a:normAutofit/>
          </a:bodyPr>
          <a:lstStyle>
            <a:lvl1pPr marL="0" indent="0">
              <a:buNone/>
              <a:defRPr sz="2200" baseline="0">
                <a:solidFill>
                  <a:schemeClr val="accent1"/>
                </a:solidFill>
              </a:defRPr>
            </a:lvl1pPr>
          </a:lstStyle>
          <a:p>
            <a:pPr lvl="0"/>
            <a:r>
              <a:rPr lang="en-US" dirty="0"/>
              <a:t>Click to edit Subtitle (Left Align)</a:t>
            </a:r>
          </a:p>
        </p:txBody>
      </p:sp>
      <p:sp>
        <p:nvSpPr>
          <p:cNvPr id="15" name="Content Placeholder 2">
            <a:extLst>
              <a:ext uri="{FF2B5EF4-FFF2-40B4-BE49-F238E27FC236}">
                <a16:creationId xmlns:a16="http://schemas.microsoft.com/office/drawing/2014/main" id="{E1196F61-8DB1-EB4F-92AF-48BF89CEB3B0}"/>
              </a:ext>
            </a:extLst>
          </p:cNvPr>
          <p:cNvSpPr>
            <a:spLocks noGrp="1"/>
          </p:cNvSpPr>
          <p:nvPr>
            <p:ph idx="1"/>
          </p:nvPr>
        </p:nvSpPr>
        <p:spPr>
          <a:xfrm>
            <a:off x="657849" y="3240504"/>
            <a:ext cx="7940021" cy="6128078"/>
          </a:xfrm>
          <a:prstGeom prst="rect">
            <a:avLst/>
          </a:prstGeom>
        </p:spPr>
        <p:txBody>
          <a:bodyPr/>
          <a:lstStyle>
            <a:lvl1pPr>
              <a:defRPr sz="2600" b="0" i="0" cap="none" baseline="0">
                <a:solidFill>
                  <a:schemeClr val="tx1">
                    <a:lumMod val="75000"/>
                    <a:lumOff val="25000"/>
                  </a:schemeClr>
                </a:solidFill>
              </a:defRPr>
            </a:lvl1pPr>
            <a:lvl2pPr marL="730377" indent="0">
              <a:buNone/>
              <a:defRPr sz="2600" cap="none" baseline="0">
                <a:solidFill>
                  <a:schemeClr val="tx1">
                    <a:lumMod val="75000"/>
                    <a:lumOff val="25000"/>
                  </a:schemeClr>
                </a:solidFill>
              </a:defRPr>
            </a:lvl2pPr>
            <a:lvl3pPr>
              <a:defRPr sz="2600" cap="none" baseline="0">
                <a:solidFill>
                  <a:schemeClr val="tx1">
                    <a:lumMod val="75000"/>
                    <a:lumOff val="25000"/>
                  </a:schemeClr>
                </a:solidFill>
              </a:defRPr>
            </a:lvl3pPr>
            <a:lvl4pPr>
              <a:defRPr sz="2600" cap="none" baseline="0">
                <a:solidFill>
                  <a:schemeClr val="tx1">
                    <a:lumMod val="75000"/>
                    <a:lumOff val="25000"/>
                  </a:schemeClr>
                </a:solidFill>
              </a:defRPr>
            </a:lvl4pPr>
            <a:lvl5pPr>
              <a:defRPr sz="2600" cap="none" baseline="0">
                <a:solidFill>
                  <a:schemeClr val="tx1">
                    <a:lumMod val="75000"/>
                    <a:lumOff val="25000"/>
                  </a:schemeClr>
                </a:solidFill>
              </a:defRPr>
            </a:lvl5pPr>
          </a:lstStyle>
          <a:p>
            <a:pPr lvl="0"/>
            <a:r>
              <a:rPr lang="en-US" dirty="0"/>
              <a:t>Click to edit Master text styles</a:t>
            </a:r>
          </a:p>
        </p:txBody>
      </p:sp>
      <p:sp>
        <p:nvSpPr>
          <p:cNvPr id="16" name="Text Placeholder 2">
            <a:extLst>
              <a:ext uri="{FF2B5EF4-FFF2-40B4-BE49-F238E27FC236}">
                <a16:creationId xmlns:a16="http://schemas.microsoft.com/office/drawing/2014/main" id="{FCE036C9-B5C0-B240-9AF2-7BAE0CE5E6F3}"/>
              </a:ext>
            </a:extLst>
          </p:cNvPr>
          <p:cNvSpPr>
            <a:spLocks noGrp="1"/>
          </p:cNvSpPr>
          <p:nvPr>
            <p:ph type="body" idx="11" hasCustomPrompt="1"/>
          </p:nvPr>
        </p:nvSpPr>
        <p:spPr>
          <a:xfrm>
            <a:off x="657847" y="2623011"/>
            <a:ext cx="7940020" cy="441029"/>
          </a:xfrm>
          <a:prstGeom prst="rect">
            <a:avLst/>
          </a:prstGeom>
        </p:spPr>
        <p:txBody>
          <a:bodyPr anchor="b"/>
          <a:lstStyle>
            <a:lvl1pPr marL="0" indent="0">
              <a:buNone/>
              <a:defRPr sz="2800" b="1" baseline="0"/>
            </a:lvl1pPr>
            <a:lvl2pPr marL="730377" indent="0">
              <a:buNone/>
              <a:defRPr sz="3195" b="1"/>
            </a:lvl2pPr>
            <a:lvl3pPr marL="1460754" indent="0">
              <a:buNone/>
              <a:defRPr sz="2876" b="1"/>
            </a:lvl3pPr>
            <a:lvl4pPr marL="2191131" indent="0">
              <a:buNone/>
              <a:defRPr sz="2556" b="1"/>
            </a:lvl4pPr>
            <a:lvl5pPr marL="2921508" indent="0">
              <a:buNone/>
              <a:defRPr sz="2556" b="1"/>
            </a:lvl5pPr>
            <a:lvl6pPr marL="3651885" indent="0">
              <a:buNone/>
              <a:defRPr sz="2556" b="1"/>
            </a:lvl6pPr>
            <a:lvl7pPr marL="4382262" indent="0">
              <a:buNone/>
              <a:defRPr sz="2556" b="1"/>
            </a:lvl7pPr>
            <a:lvl8pPr marL="5112639" indent="0">
              <a:buNone/>
              <a:defRPr sz="2556" b="1"/>
            </a:lvl8pPr>
            <a:lvl9pPr marL="5843016" indent="0">
              <a:buNone/>
              <a:defRPr sz="2556" b="1"/>
            </a:lvl9pPr>
          </a:lstStyle>
          <a:p>
            <a:pPr lvl="0"/>
            <a:r>
              <a:rPr lang="en-US" dirty="0"/>
              <a:t>Click to edit text</a:t>
            </a:r>
          </a:p>
        </p:txBody>
      </p:sp>
      <p:sp>
        <p:nvSpPr>
          <p:cNvPr id="18" name="Picture Placeholder 17">
            <a:extLst>
              <a:ext uri="{FF2B5EF4-FFF2-40B4-BE49-F238E27FC236}">
                <a16:creationId xmlns:a16="http://schemas.microsoft.com/office/drawing/2014/main" id="{D9A70667-DE28-D242-9DFE-E058C0489F89}"/>
              </a:ext>
            </a:extLst>
          </p:cNvPr>
          <p:cNvSpPr>
            <a:spLocks noGrp="1"/>
          </p:cNvSpPr>
          <p:nvPr>
            <p:ph type="pic" sz="quarter" idx="12"/>
          </p:nvPr>
        </p:nvSpPr>
        <p:spPr>
          <a:xfrm>
            <a:off x="9677042" y="2"/>
            <a:ext cx="9799997" cy="9904647"/>
          </a:xfrm>
          <a:prstGeom prst="rect">
            <a:avLst/>
          </a:prstGeom>
        </p:spPr>
        <p:txBody>
          <a:bodyPr anchor="ctr" anchorCtr="1"/>
          <a:lstStyle>
            <a:lvl1pPr algn="ctr">
              <a:defRPr sz="1000" baseline="0">
                <a:noFill/>
              </a:defRPr>
            </a:lvl1pPr>
          </a:lstStyle>
          <a:p>
            <a:endParaRPr lang="en-US" dirty="0"/>
          </a:p>
        </p:txBody>
      </p:sp>
    </p:spTree>
    <p:extLst>
      <p:ext uri="{BB962C8B-B14F-4D97-AF65-F5344CB8AC3E}">
        <p14:creationId xmlns:p14="http://schemas.microsoft.com/office/powerpoint/2010/main" val="1500396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EFD4497-EB03-FD49-A9DF-608054D60BA5}"/>
              </a:ext>
            </a:extLst>
          </p:cNvPr>
          <p:cNvSpPr>
            <a:spLocks noGrp="1"/>
          </p:cNvSpPr>
          <p:nvPr>
            <p:ph type="title" hasCustomPrompt="1"/>
          </p:nvPr>
        </p:nvSpPr>
        <p:spPr>
          <a:xfrm>
            <a:off x="671078" y="380898"/>
            <a:ext cx="7940020" cy="924306"/>
          </a:xfrm>
          <a:prstGeom prst="rect">
            <a:avLst/>
          </a:prstGeom>
        </p:spPr>
        <p:txBody>
          <a:bodyPr/>
          <a:lstStyle/>
          <a:p>
            <a:r>
              <a:rPr lang="en-US" dirty="0"/>
              <a:t>Click to Edit Title</a:t>
            </a:r>
          </a:p>
        </p:txBody>
      </p:sp>
      <p:grpSp>
        <p:nvGrpSpPr>
          <p:cNvPr id="11" name="Group 10">
            <a:extLst>
              <a:ext uri="{FF2B5EF4-FFF2-40B4-BE49-F238E27FC236}">
                <a16:creationId xmlns:a16="http://schemas.microsoft.com/office/drawing/2014/main" id="{9064F75D-E7E4-6442-8D78-E5E3A497DF69}"/>
              </a:ext>
            </a:extLst>
          </p:cNvPr>
          <p:cNvGrpSpPr/>
          <p:nvPr userDrawn="1"/>
        </p:nvGrpSpPr>
        <p:grpSpPr>
          <a:xfrm>
            <a:off x="684304" y="1996687"/>
            <a:ext cx="7913565" cy="4"/>
            <a:chOff x="1349705" y="2282287"/>
            <a:chExt cx="7913565" cy="4"/>
          </a:xfrm>
        </p:grpSpPr>
        <p:cxnSp>
          <p:nvCxnSpPr>
            <p:cNvPr id="12" name="Straight Connector 11">
              <a:extLst>
                <a:ext uri="{FF2B5EF4-FFF2-40B4-BE49-F238E27FC236}">
                  <a16:creationId xmlns:a16="http://schemas.microsoft.com/office/drawing/2014/main" id="{D6C36EAF-1980-9944-BBA6-356F8C450873}"/>
                </a:ext>
              </a:extLst>
            </p:cNvPr>
            <p:cNvCxnSpPr>
              <a:cxnSpLocks/>
            </p:cNvCxnSpPr>
            <p:nvPr/>
          </p:nvCxnSpPr>
          <p:spPr>
            <a:xfrm>
              <a:off x="1349705" y="2282287"/>
              <a:ext cx="7913565"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9AD47121-A88D-5B43-B68F-9019DFDB170D}"/>
                </a:ext>
              </a:extLst>
            </p:cNvPr>
            <p:cNvCxnSpPr>
              <a:cxnSpLocks/>
            </p:cNvCxnSpPr>
            <p:nvPr/>
          </p:nvCxnSpPr>
          <p:spPr>
            <a:xfrm>
              <a:off x="1349705" y="2282291"/>
              <a:ext cx="3553684"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14" name="Text Placeholder 6">
            <a:extLst>
              <a:ext uri="{FF2B5EF4-FFF2-40B4-BE49-F238E27FC236}">
                <a16:creationId xmlns:a16="http://schemas.microsoft.com/office/drawing/2014/main" id="{DE994FE1-52CD-D243-ACEC-DC24AF95895E}"/>
              </a:ext>
            </a:extLst>
          </p:cNvPr>
          <p:cNvSpPr>
            <a:spLocks noGrp="1"/>
          </p:cNvSpPr>
          <p:nvPr>
            <p:ph type="body" sz="quarter" idx="10" hasCustomPrompt="1"/>
          </p:nvPr>
        </p:nvSpPr>
        <p:spPr>
          <a:xfrm>
            <a:off x="671076" y="1390979"/>
            <a:ext cx="7940020" cy="479223"/>
          </a:xfrm>
          <a:prstGeom prst="rect">
            <a:avLst/>
          </a:prstGeom>
        </p:spPr>
        <p:txBody>
          <a:bodyPr>
            <a:normAutofit/>
          </a:bodyPr>
          <a:lstStyle>
            <a:lvl1pPr marL="0" indent="0">
              <a:buNone/>
              <a:defRPr sz="2200" baseline="0">
                <a:solidFill>
                  <a:schemeClr val="accent1"/>
                </a:solidFill>
              </a:defRPr>
            </a:lvl1pPr>
          </a:lstStyle>
          <a:p>
            <a:pPr lvl="0"/>
            <a:r>
              <a:rPr lang="en-US" dirty="0"/>
              <a:t>Click to edit Subtitle (Left Align)</a:t>
            </a:r>
          </a:p>
        </p:txBody>
      </p:sp>
      <p:sp>
        <p:nvSpPr>
          <p:cNvPr id="15" name="Content Placeholder 2">
            <a:extLst>
              <a:ext uri="{FF2B5EF4-FFF2-40B4-BE49-F238E27FC236}">
                <a16:creationId xmlns:a16="http://schemas.microsoft.com/office/drawing/2014/main" id="{E1196F61-8DB1-EB4F-92AF-48BF89CEB3B0}"/>
              </a:ext>
            </a:extLst>
          </p:cNvPr>
          <p:cNvSpPr>
            <a:spLocks noGrp="1"/>
          </p:cNvSpPr>
          <p:nvPr>
            <p:ph idx="1"/>
          </p:nvPr>
        </p:nvSpPr>
        <p:spPr>
          <a:xfrm>
            <a:off x="657849" y="3240504"/>
            <a:ext cx="7940021" cy="6128078"/>
          </a:xfrm>
          <a:prstGeom prst="rect">
            <a:avLst/>
          </a:prstGeom>
        </p:spPr>
        <p:txBody>
          <a:bodyPr/>
          <a:lstStyle>
            <a:lvl1pPr>
              <a:defRPr sz="2600" b="0" i="0" cap="none" baseline="0">
                <a:solidFill>
                  <a:schemeClr val="tx1">
                    <a:lumMod val="75000"/>
                    <a:lumOff val="25000"/>
                  </a:schemeClr>
                </a:solidFill>
              </a:defRPr>
            </a:lvl1pPr>
            <a:lvl2pPr marL="730377" indent="0">
              <a:buNone/>
              <a:defRPr sz="2600" cap="none" baseline="0">
                <a:solidFill>
                  <a:schemeClr val="tx1">
                    <a:lumMod val="75000"/>
                    <a:lumOff val="25000"/>
                  </a:schemeClr>
                </a:solidFill>
              </a:defRPr>
            </a:lvl2pPr>
            <a:lvl3pPr>
              <a:defRPr sz="2600" cap="none" baseline="0">
                <a:solidFill>
                  <a:schemeClr val="tx1">
                    <a:lumMod val="75000"/>
                    <a:lumOff val="25000"/>
                  </a:schemeClr>
                </a:solidFill>
              </a:defRPr>
            </a:lvl3pPr>
            <a:lvl4pPr>
              <a:defRPr sz="2600" cap="none" baseline="0">
                <a:solidFill>
                  <a:schemeClr val="tx1">
                    <a:lumMod val="75000"/>
                    <a:lumOff val="25000"/>
                  </a:schemeClr>
                </a:solidFill>
              </a:defRPr>
            </a:lvl4pPr>
            <a:lvl5pPr>
              <a:defRPr sz="2600" cap="none" baseline="0">
                <a:solidFill>
                  <a:schemeClr val="tx1">
                    <a:lumMod val="75000"/>
                    <a:lumOff val="25000"/>
                  </a:schemeClr>
                </a:solidFill>
              </a:defRPr>
            </a:lvl5pPr>
          </a:lstStyle>
          <a:p>
            <a:pPr lvl="0"/>
            <a:r>
              <a:rPr lang="en-US" dirty="0"/>
              <a:t>Click to edit Master text styles</a:t>
            </a:r>
          </a:p>
        </p:txBody>
      </p:sp>
      <p:sp>
        <p:nvSpPr>
          <p:cNvPr id="16" name="Text Placeholder 2">
            <a:extLst>
              <a:ext uri="{FF2B5EF4-FFF2-40B4-BE49-F238E27FC236}">
                <a16:creationId xmlns:a16="http://schemas.microsoft.com/office/drawing/2014/main" id="{FCE036C9-B5C0-B240-9AF2-7BAE0CE5E6F3}"/>
              </a:ext>
            </a:extLst>
          </p:cNvPr>
          <p:cNvSpPr>
            <a:spLocks noGrp="1"/>
          </p:cNvSpPr>
          <p:nvPr>
            <p:ph type="body" idx="11" hasCustomPrompt="1"/>
          </p:nvPr>
        </p:nvSpPr>
        <p:spPr>
          <a:xfrm>
            <a:off x="657847" y="2623011"/>
            <a:ext cx="7940020" cy="441029"/>
          </a:xfrm>
          <a:prstGeom prst="rect">
            <a:avLst/>
          </a:prstGeom>
        </p:spPr>
        <p:txBody>
          <a:bodyPr anchor="b"/>
          <a:lstStyle>
            <a:lvl1pPr marL="0" indent="0">
              <a:buNone/>
              <a:defRPr sz="2800" b="1" baseline="0"/>
            </a:lvl1pPr>
            <a:lvl2pPr marL="730377" indent="0">
              <a:buNone/>
              <a:defRPr sz="3195" b="1"/>
            </a:lvl2pPr>
            <a:lvl3pPr marL="1460754" indent="0">
              <a:buNone/>
              <a:defRPr sz="2876" b="1"/>
            </a:lvl3pPr>
            <a:lvl4pPr marL="2191131" indent="0">
              <a:buNone/>
              <a:defRPr sz="2556" b="1"/>
            </a:lvl4pPr>
            <a:lvl5pPr marL="2921508" indent="0">
              <a:buNone/>
              <a:defRPr sz="2556" b="1"/>
            </a:lvl5pPr>
            <a:lvl6pPr marL="3651885" indent="0">
              <a:buNone/>
              <a:defRPr sz="2556" b="1"/>
            </a:lvl6pPr>
            <a:lvl7pPr marL="4382262" indent="0">
              <a:buNone/>
              <a:defRPr sz="2556" b="1"/>
            </a:lvl7pPr>
            <a:lvl8pPr marL="5112639" indent="0">
              <a:buNone/>
              <a:defRPr sz="2556" b="1"/>
            </a:lvl8pPr>
            <a:lvl9pPr marL="5843016" indent="0">
              <a:buNone/>
              <a:defRPr sz="2556" b="1"/>
            </a:lvl9pPr>
          </a:lstStyle>
          <a:p>
            <a:pPr lvl="0"/>
            <a:r>
              <a:rPr lang="en-US" dirty="0"/>
              <a:t>Click to edit text</a:t>
            </a:r>
          </a:p>
        </p:txBody>
      </p:sp>
      <p:sp>
        <p:nvSpPr>
          <p:cNvPr id="18" name="Picture Placeholder 17">
            <a:extLst>
              <a:ext uri="{FF2B5EF4-FFF2-40B4-BE49-F238E27FC236}">
                <a16:creationId xmlns:a16="http://schemas.microsoft.com/office/drawing/2014/main" id="{D9A70667-DE28-D242-9DFE-E058C0489F89}"/>
              </a:ext>
            </a:extLst>
          </p:cNvPr>
          <p:cNvSpPr>
            <a:spLocks noGrp="1"/>
          </p:cNvSpPr>
          <p:nvPr>
            <p:ph type="pic" sz="quarter" idx="12"/>
          </p:nvPr>
        </p:nvSpPr>
        <p:spPr>
          <a:xfrm>
            <a:off x="9677042" y="681787"/>
            <a:ext cx="9142149" cy="8686797"/>
          </a:xfrm>
          <a:prstGeom prst="rect">
            <a:avLst/>
          </a:prstGeom>
        </p:spPr>
        <p:txBody>
          <a:bodyPr anchor="ctr" anchorCtr="1"/>
          <a:lstStyle>
            <a:lvl1pPr algn="ctr">
              <a:defRPr sz="1000" baseline="0">
                <a:noFill/>
              </a:defRPr>
            </a:lvl1pPr>
          </a:lstStyle>
          <a:p>
            <a:endParaRPr lang="en-US" dirty="0"/>
          </a:p>
        </p:txBody>
      </p:sp>
    </p:spTree>
    <p:extLst>
      <p:ext uri="{BB962C8B-B14F-4D97-AF65-F5344CB8AC3E}">
        <p14:creationId xmlns:p14="http://schemas.microsoft.com/office/powerpoint/2010/main" val="2190688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EFD4497-EB03-FD49-A9DF-608054D60BA5}"/>
              </a:ext>
            </a:extLst>
          </p:cNvPr>
          <p:cNvSpPr>
            <a:spLocks noGrp="1"/>
          </p:cNvSpPr>
          <p:nvPr>
            <p:ph type="title" hasCustomPrompt="1"/>
          </p:nvPr>
        </p:nvSpPr>
        <p:spPr>
          <a:xfrm>
            <a:off x="671078" y="380898"/>
            <a:ext cx="7940020" cy="924306"/>
          </a:xfrm>
          <a:prstGeom prst="rect">
            <a:avLst/>
          </a:prstGeom>
        </p:spPr>
        <p:txBody>
          <a:bodyPr/>
          <a:lstStyle/>
          <a:p>
            <a:r>
              <a:rPr lang="en-US" dirty="0"/>
              <a:t>Click to Edit Title</a:t>
            </a:r>
          </a:p>
        </p:txBody>
      </p:sp>
      <p:grpSp>
        <p:nvGrpSpPr>
          <p:cNvPr id="11" name="Group 10">
            <a:extLst>
              <a:ext uri="{FF2B5EF4-FFF2-40B4-BE49-F238E27FC236}">
                <a16:creationId xmlns:a16="http://schemas.microsoft.com/office/drawing/2014/main" id="{9064F75D-E7E4-6442-8D78-E5E3A497DF69}"/>
              </a:ext>
            </a:extLst>
          </p:cNvPr>
          <p:cNvGrpSpPr/>
          <p:nvPr userDrawn="1"/>
        </p:nvGrpSpPr>
        <p:grpSpPr>
          <a:xfrm>
            <a:off x="684304" y="1996687"/>
            <a:ext cx="7913565" cy="4"/>
            <a:chOff x="1349705" y="2282287"/>
            <a:chExt cx="7913565" cy="4"/>
          </a:xfrm>
        </p:grpSpPr>
        <p:cxnSp>
          <p:nvCxnSpPr>
            <p:cNvPr id="12" name="Straight Connector 11">
              <a:extLst>
                <a:ext uri="{FF2B5EF4-FFF2-40B4-BE49-F238E27FC236}">
                  <a16:creationId xmlns:a16="http://schemas.microsoft.com/office/drawing/2014/main" id="{D6C36EAF-1980-9944-BBA6-356F8C450873}"/>
                </a:ext>
              </a:extLst>
            </p:cNvPr>
            <p:cNvCxnSpPr>
              <a:cxnSpLocks/>
            </p:cNvCxnSpPr>
            <p:nvPr/>
          </p:nvCxnSpPr>
          <p:spPr>
            <a:xfrm>
              <a:off x="1349705" y="2282287"/>
              <a:ext cx="7913565"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9AD47121-A88D-5B43-B68F-9019DFDB170D}"/>
                </a:ext>
              </a:extLst>
            </p:cNvPr>
            <p:cNvCxnSpPr>
              <a:cxnSpLocks/>
            </p:cNvCxnSpPr>
            <p:nvPr/>
          </p:nvCxnSpPr>
          <p:spPr>
            <a:xfrm>
              <a:off x="1349705" y="2282291"/>
              <a:ext cx="3553684"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14" name="Text Placeholder 6">
            <a:extLst>
              <a:ext uri="{FF2B5EF4-FFF2-40B4-BE49-F238E27FC236}">
                <a16:creationId xmlns:a16="http://schemas.microsoft.com/office/drawing/2014/main" id="{DE994FE1-52CD-D243-ACEC-DC24AF95895E}"/>
              </a:ext>
            </a:extLst>
          </p:cNvPr>
          <p:cNvSpPr>
            <a:spLocks noGrp="1"/>
          </p:cNvSpPr>
          <p:nvPr>
            <p:ph type="body" sz="quarter" idx="10" hasCustomPrompt="1"/>
          </p:nvPr>
        </p:nvSpPr>
        <p:spPr>
          <a:xfrm>
            <a:off x="671076" y="1390979"/>
            <a:ext cx="7940020" cy="479223"/>
          </a:xfrm>
          <a:prstGeom prst="rect">
            <a:avLst/>
          </a:prstGeom>
        </p:spPr>
        <p:txBody>
          <a:bodyPr>
            <a:normAutofit/>
          </a:bodyPr>
          <a:lstStyle>
            <a:lvl1pPr marL="0" indent="0">
              <a:buNone/>
              <a:defRPr sz="2200" baseline="0">
                <a:solidFill>
                  <a:schemeClr val="accent1"/>
                </a:solidFill>
              </a:defRPr>
            </a:lvl1pPr>
          </a:lstStyle>
          <a:p>
            <a:pPr lvl="0"/>
            <a:r>
              <a:rPr lang="en-US" dirty="0"/>
              <a:t>Click to edit Subtitle (Left Align)</a:t>
            </a:r>
          </a:p>
        </p:txBody>
      </p:sp>
      <p:sp>
        <p:nvSpPr>
          <p:cNvPr id="15" name="Content Placeholder 2">
            <a:extLst>
              <a:ext uri="{FF2B5EF4-FFF2-40B4-BE49-F238E27FC236}">
                <a16:creationId xmlns:a16="http://schemas.microsoft.com/office/drawing/2014/main" id="{E1196F61-8DB1-EB4F-92AF-48BF89CEB3B0}"/>
              </a:ext>
            </a:extLst>
          </p:cNvPr>
          <p:cNvSpPr>
            <a:spLocks noGrp="1"/>
          </p:cNvSpPr>
          <p:nvPr>
            <p:ph idx="1"/>
          </p:nvPr>
        </p:nvSpPr>
        <p:spPr>
          <a:xfrm>
            <a:off x="657849" y="3240504"/>
            <a:ext cx="7940021" cy="6128078"/>
          </a:xfrm>
          <a:prstGeom prst="rect">
            <a:avLst/>
          </a:prstGeom>
        </p:spPr>
        <p:txBody>
          <a:bodyPr/>
          <a:lstStyle>
            <a:lvl1pPr>
              <a:defRPr sz="2600" b="0" i="0" cap="none" baseline="0">
                <a:solidFill>
                  <a:schemeClr val="tx1">
                    <a:lumMod val="75000"/>
                    <a:lumOff val="25000"/>
                  </a:schemeClr>
                </a:solidFill>
              </a:defRPr>
            </a:lvl1pPr>
            <a:lvl2pPr marL="730377" indent="0">
              <a:buNone/>
              <a:defRPr sz="2600" cap="none" baseline="0">
                <a:solidFill>
                  <a:schemeClr val="tx1">
                    <a:lumMod val="75000"/>
                    <a:lumOff val="25000"/>
                  </a:schemeClr>
                </a:solidFill>
              </a:defRPr>
            </a:lvl2pPr>
            <a:lvl3pPr>
              <a:defRPr sz="2600" cap="none" baseline="0">
                <a:solidFill>
                  <a:schemeClr val="tx1">
                    <a:lumMod val="75000"/>
                    <a:lumOff val="25000"/>
                  </a:schemeClr>
                </a:solidFill>
              </a:defRPr>
            </a:lvl3pPr>
            <a:lvl4pPr>
              <a:defRPr sz="2600" cap="none" baseline="0">
                <a:solidFill>
                  <a:schemeClr val="tx1">
                    <a:lumMod val="75000"/>
                    <a:lumOff val="25000"/>
                  </a:schemeClr>
                </a:solidFill>
              </a:defRPr>
            </a:lvl4pPr>
            <a:lvl5pPr>
              <a:defRPr sz="2600" cap="none" baseline="0">
                <a:solidFill>
                  <a:schemeClr val="tx1">
                    <a:lumMod val="75000"/>
                    <a:lumOff val="25000"/>
                  </a:schemeClr>
                </a:solidFill>
              </a:defRPr>
            </a:lvl5pPr>
          </a:lstStyle>
          <a:p>
            <a:pPr lvl="0"/>
            <a:r>
              <a:rPr lang="en-US" dirty="0"/>
              <a:t>Click to edit Master text styles</a:t>
            </a:r>
          </a:p>
        </p:txBody>
      </p:sp>
      <p:sp>
        <p:nvSpPr>
          <p:cNvPr id="16" name="Text Placeholder 2">
            <a:extLst>
              <a:ext uri="{FF2B5EF4-FFF2-40B4-BE49-F238E27FC236}">
                <a16:creationId xmlns:a16="http://schemas.microsoft.com/office/drawing/2014/main" id="{FCE036C9-B5C0-B240-9AF2-7BAE0CE5E6F3}"/>
              </a:ext>
            </a:extLst>
          </p:cNvPr>
          <p:cNvSpPr>
            <a:spLocks noGrp="1"/>
          </p:cNvSpPr>
          <p:nvPr>
            <p:ph type="body" idx="11" hasCustomPrompt="1"/>
          </p:nvPr>
        </p:nvSpPr>
        <p:spPr>
          <a:xfrm>
            <a:off x="657847" y="2623011"/>
            <a:ext cx="7940020" cy="441029"/>
          </a:xfrm>
          <a:prstGeom prst="rect">
            <a:avLst/>
          </a:prstGeom>
        </p:spPr>
        <p:txBody>
          <a:bodyPr anchor="b"/>
          <a:lstStyle>
            <a:lvl1pPr marL="0" indent="0">
              <a:buNone/>
              <a:defRPr sz="2800" b="1" baseline="0"/>
            </a:lvl1pPr>
            <a:lvl2pPr marL="730377" indent="0">
              <a:buNone/>
              <a:defRPr sz="3195" b="1"/>
            </a:lvl2pPr>
            <a:lvl3pPr marL="1460754" indent="0">
              <a:buNone/>
              <a:defRPr sz="2876" b="1"/>
            </a:lvl3pPr>
            <a:lvl4pPr marL="2191131" indent="0">
              <a:buNone/>
              <a:defRPr sz="2556" b="1"/>
            </a:lvl4pPr>
            <a:lvl5pPr marL="2921508" indent="0">
              <a:buNone/>
              <a:defRPr sz="2556" b="1"/>
            </a:lvl5pPr>
            <a:lvl6pPr marL="3651885" indent="0">
              <a:buNone/>
              <a:defRPr sz="2556" b="1"/>
            </a:lvl6pPr>
            <a:lvl7pPr marL="4382262" indent="0">
              <a:buNone/>
              <a:defRPr sz="2556" b="1"/>
            </a:lvl7pPr>
            <a:lvl8pPr marL="5112639" indent="0">
              <a:buNone/>
              <a:defRPr sz="2556" b="1"/>
            </a:lvl8pPr>
            <a:lvl9pPr marL="5843016" indent="0">
              <a:buNone/>
              <a:defRPr sz="2556" b="1"/>
            </a:lvl9pPr>
          </a:lstStyle>
          <a:p>
            <a:pPr lvl="0"/>
            <a:r>
              <a:rPr lang="en-US" dirty="0"/>
              <a:t>Click to edit text</a:t>
            </a:r>
          </a:p>
        </p:txBody>
      </p:sp>
      <p:sp>
        <p:nvSpPr>
          <p:cNvPr id="17" name="Picture Placeholder 17">
            <a:extLst>
              <a:ext uri="{FF2B5EF4-FFF2-40B4-BE49-F238E27FC236}">
                <a16:creationId xmlns:a16="http://schemas.microsoft.com/office/drawing/2014/main" id="{4CEE9243-7220-D64E-8AE4-0A09D76EF174}"/>
              </a:ext>
            </a:extLst>
          </p:cNvPr>
          <p:cNvSpPr>
            <a:spLocks noGrp="1"/>
          </p:cNvSpPr>
          <p:nvPr>
            <p:ph type="pic" sz="quarter" idx="13"/>
          </p:nvPr>
        </p:nvSpPr>
        <p:spPr>
          <a:xfrm>
            <a:off x="14527338" y="2107098"/>
            <a:ext cx="4291853" cy="3359426"/>
          </a:xfrm>
          <a:prstGeom prst="rect">
            <a:avLst/>
          </a:prstGeom>
        </p:spPr>
        <p:txBody>
          <a:bodyPr anchor="ctr" anchorCtr="1"/>
          <a:lstStyle>
            <a:lvl1pPr algn="ctr">
              <a:defRPr sz="1000" baseline="0">
                <a:noFill/>
              </a:defRPr>
            </a:lvl1pPr>
          </a:lstStyle>
          <a:p>
            <a:endParaRPr lang="en-US" dirty="0"/>
          </a:p>
        </p:txBody>
      </p:sp>
      <p:sp>
        <p:nvSpPr>
          <p:cNvPr id="25" name="Picture Placeholder 17">
            <a:extLst>
              <a:ext uri="{FF2B5EF4-FFF2-40B4-BE49-F238E27FC236}">
                <a16:creationId xmlns:a16="http://schemas.microsoft.com/office/drawing/2014/main" id="{4D08CFB0-E194-EB47-8CA5-369AA7BF8933}"/>
              </a:ext>
            </a:extLst>
          </p:cNvPr>
          <p:cNvSpPr>
            <a:spLocks noGrp="1"/>
          </p:cNvSpPr>
          <p:nvPr>
            <p:ph type="pic" sz="quarter" idx="20"/>
          </p:nvPr>
        </p:nvSpPr>
        <p:spPr>
          <a:xfrm>
            <a:off x="14527338" y="6023113"/>
            <a:ext cx="4291853" cy="3359426"/>
          </a:xfrm>
          <a:prstGeom prst="rect">
            <a:avLst/>
          </a:prstGeom>
        </p:spPr>
        <p:txBody>
          <a:bodyPr anchor="ctr" anchorCtr="1"/>
          <a:lstStyle>
            <a:lvl1pPr algn="ctr">
              <a:defRPr sz="1000" baseline="0">
                <a:noFill/>
              </a:defRPr>
            </a:lvl1pPr>
          </a:lstStyle>
          <a:p>
            <a:endParaRPr lang="en-US" dirty="0"/>
          </a:p>
        </p:txBody>
      </p:sp>
      <p:sp>
        <p:nvSpPr>
          <p:cNvPr id="26" name="Picture Placeholder 17">
            <a:extLst>
              <a:ext uri="{FF2B5EF4-FFF2-40B4-BE49-F238E27FC236}">
                <a16:creationId xmlns:a16="http://schemas.microsoft.com/office/drawing/2014/main" id="{598A31D7-4873-4D4B-92A1-2B7C0C380429}"/>
              </a:ext>
            </a:extLst>
          </p:cNvPr>
          <p:cNvSpPr>
            <a:spLocks noGrp="1"/>
          </p:cNvSpPr>
          <p:nvPr>
            <p:ph type="pic" sz="quarter" idx="21"/>
          </p:nvPr>
        </p:nvSpPr>
        <p:spPr>
          <a:xfrm>
            <a:off x="9657165" y="2107098"/>
            <a:ext cx="4291853" cy="3359426"/>
          </a:xfrm>
          <a:prstGeom prst="rect">
            <a:avLst/>
          </a:prstGeom>
        </p:spPr>
        <p:txBody>
          <a:bodyPr anchor="ctr" anchorCtr="1"/>
          <a:lstStyle>
            <a:lvl1pPr algn="ctr">
              <a:defRPr sz="1000" baseline="0">
                <a:noFill/>
              </a:defRPr>
            </a:lvl1pPr>
          </a:lstStyle>
          <a:p>
            <a:endParaRPr lang="en-US" dirty="0"/>
          </a:p>
        </p:txBody>
      </p:sp>
      <p:sp>
        <p:nvSpPr>
          <p:cNvPr id="27" name="Picture Placeholder 17">
            <a:extLst>
              <a:ext uri="{FF2B5EF4-FFF2-40B4-BE49-F238E27FC236}">
                <a16:creationId xmlns:a16="http://schemas.microsoft.com/office/drawing/2014/main" id="{4A406159-73E7-0442-BAC6-AD5F59F5C099}"/>
              </a:ext>
            </a:extLst>
          </p:cNvPr>
          <p:cNvSpPr>
            <a:spLocks noGrp="1"/>
          </p:cNvSpPr>
          <p:nvPr>
            <p:ph type="pic" sz="quarter" idx="22"/>
          </p:nvPr>
        </p:nvSpPr>
        <p:spPr>
          <a:xfrm>
            <a:off x="9657165" y="6023113"/>
            <a:ext cx="4291853" cy="3359426"/>
          </a:xfrm>
          <a:prstGeom prst="rect">
            <a:avLst/>
          </a:prstGeom>
        </p:spPr>
        <p:txBody>
          <a:bodyPr anchor="ctr" anchorCtr="1"/>
          <a:lstStyle>
            <a:lvl1pPr algn="ctr">
              <a:defRPr sz="1000" baseline="0">
                <a:noFill/>
              </a:defRPr>
            </a:lvl1pPr>
          </a:lstStyle>
          <a:p>
            <a:endParaRPr lang="en-US" dirty="0"/>
          </a:p>
        </p:txBody>
      </p:sp>
    </p:spTree>
    <p:extLst>
      <p:ext uri="{BB962C8B-B14F-4D97-AF65-F5344CB8AC3E}">
        <p14:creationId xmlns:p14="http://schemas.microsoft.com/office/powerpoint/2010/main" val="3154945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D0C776-B599-2846-AD55-B8AC2ED5287F}"/>
              </a:ext>
            </a:extLst>
          </p:cNvPr>
          <p:cNvSpPr/>
          <p:nvPr userDrawn="1"/>
        </p:nvSpPr>
        <p:spPr>
          <a:xfrm>
            <a:off x="0" y="3345061"/>
            <a:ext cx="13378070" cy="5020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10" name="Title 1">
            <a:extLst>
              <a:ext uri="{FF2B5EF4-FFF2-40B4-BE49-F238E27FC236}">
                <a16:creationId xmlns:a16="http://schemas.microsoft.com/office/drawing/2014/main" id="{1EFD4497-EB03-FD49-A9DF-608054D60BA5}"/>
              </a:ext>
            </a:extLst>
          </p:cNvPr>
          <p:cNvSpPr>
            <a:spLocks noGrp="1"/>
          </p:cNvSpPr>
          <p:nvPr>
            <p:ph type="title" hasCustomPrompt="1"/>
          </p:nvPr>
        </p:nvSpPr>
        <p:spPr>
          <a:xfrm>
            <a:off x="671078" y="380898"/>
            <a:ext cx="7940020" cy="924306"/>
          </a:xfrm>
          <a:prstGeom prst="rect">
            <a:avLst/>
          </a:prstGeom>
        </p:spPr>
        <p:txBody>
          <a:bodyPr/>
          <a:lstStyle/>
          <a:p>
            <a:r>
              <a:rPr lang="en-US" dirty="0"/>
              <a:t>Click to Edit Title</a:t>
            </a:r>
          </a:p>
        </p:txBody>
      </p:sp>
      <p:grpSp>
        <p:nvGrpSpPr>
          <p:cNvPr id="11" name="Group 10">
            <a:extLst>
              <a:ext uri="{FF2B5EF4-FFF2-40B4-BE49-F238E27FC236}">
                <a16:creationId xmlns:a16="http://schemas.microsoft.com/office/drawing/2014/main" id="{9064F75D-E7E4-6442-8D78-E5E3A497DF69}"/>
              </a:ext>
            </a:extLst>
          </p:cNvPr>
          <p:cNvGrpSpPr/>
          <p:nvPr userDrawn="1"/>
        </p:nvGrpSpPr>
        <p:grpSpPr>
          <a:xfrm>
            <a:off x="684304" y="1996687"/>
            <a:ext cx="7913565" cy="4"/>
            <a:chOff x="1349705" y="2282287"/>
            <a:chExt cx="7913565" cy="4"/>
          </a:xfrm>
        </p:grpSpPr>
        <p:cxnSp>
          <p:nvCxnSpPr>
            <p:cNvPr id="12" name="Straight Connector 11">
              <a:extLst>
                <a:ext uri="{FF2B5EF4-FFF2-40B4-BE49-F238E27FC236}">
                  <a16:creationId xmlns:a16="http://schemas.microsoft.com/office/drawing/2014/main" id="{D6C36EAF-1980-9944-BBA6-356F8C450873}"/>
                </a:ext>
              </a:extLst>
            </p:cNvPr>
            <p:cNvCxnSpPr>
              <a:cxnSpLocks/>
            </p:cNvCxnSpPr>
            <p:nvPr/>
          </p:nvCxnSpPr>
          <p:spPr>
            <a:xfrm>
              <a:off x="1349705" y="2282287"/>
              <a:ext cx="7913565"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9AD47121-A88D-5B43-B68F-9019DFDB170D}"/>
                </a:ext>
              </a:extLst>
            </p:cNvPr>
            <p:cNvCxnSpPr>
              <a:cxnSpLocks/>
            </p:cNvCxnSpPr>
            <p:nvPr/>
          </p:nvCxnSpPr>
          <p:spPr>
            <a:xfrm>
              <a:off x="1349705" y="2282291"/>
              <a:ext cx="3553684"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14" name="Text Placeholder 6">
            <a:extLst>
              <a:ext uri="{FF2B5EF4-FFF2-40B4-BE49-F238E27FC236}">
                <a16:creationId xmlns:a16="http://schemas.microsoft.com/office/drawing/2014/main" id="{DE994FE1-52CD-D243-ACEC-DC24AF95895E}"/>
              </a:ext>
            </a:extLst>
          </p:cNvPr>
          <p:cNvSpPr>
            <a:spLocks noGrp="1"/>
          </p:cNvSpPr>
          <p:nvPr>
            <p:ph type="body" sz="quarter" idx="10" hasCustomPrompt="1"/>
          </p:nvPr>
        </p:nvSpPr>
        <p:spPr>
          <a:xfrm>
            <a:off x="671076" y="1390979"/>
            <a:ext cx="7940020" cy="479223"/>
          </a:xfrm>
          <a:prstGeom prst="rect">
            <a:avLst/>
          </a:prstGeom>
        </p:spPr>
        <p:txBody>
          <a:bodyPr>
            <a:normAutofit/>
          </a:bodyPr>
          <a:lstStyle>
            <a:lvl1pPr marL="0" indent="0">
              <a:buNone/>
              <a:defRPr sz="2200" baseline="0">
                <a:solidFill>
                  <a:schemeClr val="accent1"/>
                </a:solidFill>
              </a:defRPr>
            </a:lvl1pPr>
          </a:lstStyle>
          <a:p>
            <a:pPr lvl="0"/>
            <a:r>
              <a:rPr lang="en-US" dirty="0"/>
              <a:t>Click to edit Subtitle (Left Align)</a:t>
            </a:r>
          </a:p>
        </p:txBody>
      </p:sp>
      <p:sp>
        <p:nvSpPr>
          <p:cNvPr id="26" name="Picture Placeholder 17">
            <a:extLst>
              <a:ext uri="{FF2B5EF4-FFF2-40B4-BE49-F238E27FC236}">
                <a16:creationId xmlns:a16="http://schemas.microsoft.com/office/drawing/2014/main" id="{598A31D7-4873-4D4B-92A1-2B7C0C380429}"/>
              </a:ext>
            </a:extLst>
          </p:cNvPr>
          <p:cNvSpPr>
            <a:spLocks noGrp="1"/>
          </p:cNvSpPr>
          <p:nvPr>
            <p:ph type="pic" sz="quarter" idx="21"/>
          </p:nvPr>
        </p:nvSpPr>
        <p:spPr>
          <a:xfrm>
            <a:off x="9657164" y="2845381"/>
            <a:ext cx="9162026" cy="6020150"/>
          </a:xfrm>
          <a:prstGeom prst="rect">
            <a:avLst/>
          </a:prstGeom>
        </p:spPr>
        <p:txBody>
          <a:bodyPr anchor="ctr" anchorCtr="1"/>
          <a:lstStyle>
            <a:lvl1pPr algn="ctr">
              <a:defRPr sz="1000" baseline="0">
                <a:noFill/>
              </a:defRPr>
            </a:lvl1pPr>
          </a:lstStyle>
          <a:p>
            <a:endParaRPr lang="en-US" dirty="0"/>
          </a:p>
        </p:txBody>
      </p:sp>
      <p:sp>
        <p:nvSpPr>
          <p:cNvPr id="18" name="Content Placeholder 2">
            <a:extLst>
              <a:ext uri="{FF2B5EF4-FFF2-40B4-BE49-F238E27FC236}">
                <a16:creationId xmlns:a16="http://schemas.microsoft.com/office/drawing/2014/main" id="{09E241DA-9591-EF4F-BB24-DAA91D557FEC}"/>
              </a:ext>
            </a:extLst>
          </p:cNvPr>
          <p:cNvSpPr>
            <a:spLocks noGrp="1"/>
          </p:cNvSpPr>
          <p:nvPr>
            <p:ph idx="1"/>
          </p:nvPr>
        </p:nvSpPr>
        <p:spPr>
          <a:xfrm>
            <a:off x="657849" y="4555903"/>
            <a:ext cx="7940021" cy="3122682"/>
          </a:xfrm>
          <a:prstGeom prst="rect">
            <a:avLst/>
          </a:prstGeom>
        </p:spPr>
        <p:txBody>
          <a:bodyPr/>
          <a:lstStyle>
            <a:lvl1pPr>
              <a:defRPr sz="2600" b="0" i="0" cap="none" baseline="0">
                <a:solidFill>
                  <a:schemeClr val="bg1"/>
                </a:solidFill>
              </a:defRPr>
            </a:lvl1pPr>
            <a:lvl2pPr marL="730377" indent="0">
              <a:buNone/>
              <a:defRPr sz="2600" cap="none" baseline="0">
                <a:solidFill>
                  <a:schemeClr val="tx1">
                    <a:lumMod val="75000"/>
                    <a:lumOff val="25000"/>
                  </a:schemeClr>
                </a:solidFill>
              </a:defRPr>
            </a:lvl2pPr>
            <a:lvl3pPr>
              <a:defRPr sz="2600" cap="none" baseline="0">
                <a:solidFill>
                  <a:schemeClr val="tx1">
                    <a:lumMod val="75000"/>
                    <a:lumOff val="25000"/>
                  </a:schemeClr>
                </a:solidFill>
              </a:defRPr>
            </a:lvl3pPr>
            <a:lvl4pPr>
              <a:defRPr sz="2600" cap="none" baseline="0">
                <a:solidFill>
                  <a:schemeClr val="tx1">
                    <a:lumMod val="75000"/>
                    <a:lumOff val="25000"/>
                  </a:schemeClr>
                </a:solidFill>
              </a:defRPr>
            </a:lvl4pPr>
            <a:lvl5pPr>
              <a:defRPr sz="2600" cap="none" baseline="0">
                <a:solidFill>
                  <a:schemeClr val="tx1">
                    <a:lumMod val="75000"/>
                    <a:lumOff val="25000"/>
                  </a:schemeClr>
                </a:solidFill>
              </a:defRPr>
            </a:lvl5pPr>
          </a:lstStyle>
          <a:p>
            <a:pPr lvl="0"/>
            <a:r>
              <a:rPr lang="en-US" dirty="0"/>
              <a:t>Click to edit Master text styles</a:t>
            </a:r>
          </a:p>
        </p:txBody>
      </p:sp>
      <p:sp>
        <p:nvSpPr>
          <p:cNvPr id="19" name="Text Placeholder 2">
            <a:extLst>
              <a:ext uri="{FF2B5EF4-FFF2-40B4-BE49-F238E27FC236}">
                <a16:creationId xmlns:a16="http://schemas.microsoft.com/office/drawing/2014/main" id="{20416A0B-862F-A140-97A7-F6C260B5E86D}"/>
              </a:ext>
            </a:extLst>
          </p:cNvPr>
          <p:cNvSpPr>
            <a:spLocks noGrp="1"/>
          </p:cNvSpPr>
          <p:nvPr>
            <p:ph type="body" idx="11" hasCustomPrompt="1"/>
          </p:nvPr>
        </p:nvSpPr>
        <p:spPr>
          <a:xfrm>
            <a:off x="657847" y="3938412"/>
            <a:ext cx="7940020" cy="441029"/>
          </a:xfrm>
          <a:prstGeom prst="rect">
            <a:avLst/>
          </a:prstGeom>
        </p:spPr>
        <p:txBody>
          <a:bodyPr anchor="b"/>
          <a:lstStyle>
            <a:lvl1pPr marL="0" indent="0">
              <a:buNone/>
              <a:defRPr sz="2800" b="1" baseline="0">
                <a:solidFill>
                  <a:schemeClr val="bg1"/>
                </a:solidFill>
              </a:defRPr>
            </a:lvl1pPr>
            <a:lvl2pPr marL="730377" indent="0">
              <a:buNone/>
              <a:defRPr sz="3195" b="1"/>
            </a:lvl2pPr>
            <a:lvl3pPr marL="1460754" indent="0">
              <a:buNone/>
              <a:defRPr sz="2876" b="1"/>
            </a:lvl3pPr>
            <a:lvl4pPr marL="2191131" indent="0">
              <a:buNone/>
              <a:defRPr sz="2556" b="1"/>
            </a:lvl4pPr>
            <a:lvl5pPr marL="2921508" indent="0">
              <a:buNone/>
              <a:defRPr sz="2556" b="1"/>
            </a:lvl5pPr>
            <a:lvl6pPr marL="3651885" indent="0">
              <a:buNone/>
              <a:defRPr sz="2556" b="1"/>
            </a:lvl6pPr>
            <a:lvl7pPr marL="4382262" indent="0">
              <a:buNone/>
              <a:defRPr sz="2556" b="1"/>
            </a:lvl7pPr>
            <a:lvl8pPr marL="5112639" indent="0">
              <a:buNone/>
              <a:defRPr sz="2556" b="1"/>
            </a:lvl8pPr>
            <a:lvl9pPr marL="5843016" indent="0">
              <a:buNone/>
              <a:defRPr sz="2556" b="1"/>
            </a:lvl9pPr>
          </a:lstStyle>
          <a:p>
            <a:pPr lvl="0"/>
            <a:r>
              <a:rPr lang="en-US" dirty="0"/>
              <a:t>Click to edit text</a:t>
            </a:r>
          </a:p>
        </p:txBody>
      </p:sp>
    </p:spTree>
    <p:extLst>
      <p:ext uri="{BB962C8B-B14F-4D97-AF65-F5344CB8AC3E}">
        <p14:creationId xmlns:p14="http://schemas.microsoft.com/office/powerpoint/2010/main" val="949426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WH Logo Cov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CF5CE2-B18B-1147-9AC8-8C8B438B4566}"/>
              </a:ext>
            </a:extLst>
          </p:cNvPr>
          <p:cNvSpPr/>
          <p:nvPr userDrawn="1"/>
        </p:nvSpPr>
        <p:spPr>
          <a:xfrm>
            <a:off x="1" y="0"/>
            <a:ext cx="19507200" cy="1097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F81AD69B-1283-154F-B38A-8C82082D65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6396" y="4702350"/>
            <a:ext cx="7954914" cy="1680850"/>
          </a:xfrm>
          <a:prstGeom prst="rect">
            <a:avLst/>
          </a:prstGeom>
        </p:spPr>
      </p:pic>
    </p:spTree>
    <p:extLst>
      <p:ext uri="{BB962C8B-B14F-4D97-AF65-F5344CB8AC3E}">
        <p14:creationId xmlns:p14="http://schemas.microsoft.com/office/powerpoint/2010/main" val="123784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H Logo Cov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CF5CE2-B18B-1147-9AC8-8C8B438B4566}"/>
              </a:ext>
            </a:extLst>
          </p:cNvPr>
          <p:cNvSpPr/>
          <p:nvPr userDrawn="1"/>
        </p:nvSpPr>
        <p:spPr>
          <a:xfrm>
            <a:off x="1" y="0"/>
            <a:ext cx="19507200" cy="1097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F81AD69B-1283-154F-B38A-8C82082D65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322" y="3544111"/>
            <a:ext cx="15813951" cy="3978353"/>
          </a:xfrm>
          <a:prstGeom prst="rect">
            <a:avLst/>
          </a:prstGeom>
        </p:spPr>
      </p:pic>
    </p:spTree>
    <p:extLst>
      <p:ext uri="{BB962C8B-B14F-4D97-AF65-F5344CB8AC3E}">
        <p14:creationId xmlns:p14="http://schemas.microsoft.com/office/powerpoint/2010/main" val="1925242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 Logo 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C8D0A9-F87A-0444-B78B-0FF9244EC370}"/>
              </a:ext>
            </a:extLst>
          </p:cNvPr>
          <p:cNvSpPr/>
          <p:nvPr userDrawn="1"/>
        </p:nvSpPr>
        <p:spPr>
          <a:xfrm>
            <a:off x="1" y="0"/>
            <a:ext cx="19507200" cy="10972800"/>
          </a:xfrm>
          <a:prstGeom prst="rect">
            <a:avLst/>
          </a:prstGeom>
          <a:gradFill flip="none" rotWithShape="1">
            <a:gsLst>
              <a:gs pos="0">
                <a:schemeClr val="accent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F81AD69B-1283-154F-B38A-8C82082D65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79230" y="4653915"/>
            <a:ext cx="8246321" cy="1615082"/>
          </a:xfrm>
          <a:prstGeom prst="rect">
            <a:avLst/>
          </a:prstGeom>
        </p:spPr>
      </p:pic>
    </p:spTree>
    <p:extLst>
      <p:ext uri="{BB962C8B-B14F-4D97-AF65-F5344CB8AC3E}">
        <p14:creationId xmlns:p14="http://schemas.microsoft.com/office/powerpoint/2010/main" val="2429826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WH Logo 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C8D0A9-F87A-0444-B78B-0FF9244EC370}"/>
              </a:ext>
            </a:extLst>
          </p:cNvPr>
          <p:cNvSpPr/>
          <p:nvPr userDrawn="1"/>
        </p:nvSpPr>
        <p:spPr>
          <a:xfrm>
            <a:off x="1" y="0"/>
            <a:ext cx="19507200" cy="10972800"/>
          </a:xfrm>
          <a:prstGeom prst="rect">
            <a:avLst/>
          </a:prstGeom>
          <a:gradFill flip="none" rotWithShape="1">
            <a:gsLst>
              <a:gs pos="0">
                <a:schemeClr val="accent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F81AD69B-1283-154F-B38A-8C82082D65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5436" y="4665773"/>
            <a:ext cx="8158212" cy="1723806"/>
          </a:xfrm>
          <a:prstGeom prst="rect">
            <a:avLst/>
          </a:prstGeom>
        </p:spPr>
      </p:pic>
    </p:spTree>
    <p:extLst>
      <p:ext uri="{BB962C8B-B14F-4D97-AF65-F5344CB8AC3E}">
        <p14:creationId xmlns:p14="http://schemas.microsoft.com/office/powerpoint/2010/main" val="392185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WH Logo 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C8D0A9-F87A-0444-B78B-0FF9244EC370}"/>
              </a:ext>
            </a:extLst>
          </p:cNvPr>
          <p:cNvSpPr/>
          <p:nvPr userDrawn="1"/>
        </p:nvSpPr>
        <p:spPr>
          <a:xfrm>
            <a:off x="1" y="0"/>
            <a:ext cx="19507200" cy="10972800"/>
          </a:xfrm>
          <a:prstGeom prst="rect">
            <a:avLst/>
          </a:prstGeom>
          <a:gradFill flip="none" rotWithShape="1">
            <a:gsLst>
              <a:gs pos="0">
                <a:schemeClr val="accent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F81AD69B-1283-154F-B38A-8C82082D65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2225" y="3544111"/>
            <a:ext cx="15804144" cy="3978353"/>
          </a:xfrm>
          <a:prstGeom prst="rect">
            <a:avLst/>
          </a:prstGeom>
        </p:spPr>
      </p:pic>
    </p:spTree>
    <p:extLst>
      <p:ext uri="{BB962C8B-B14F-4D97-AF65-F5344CB8AC3E}">
        <p14:creationId xmlns:p14="http://schemas.microsoft.com/office/powerpoint/2010/main" val="3189803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 Titl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69364A-FAC7-B340-B50C-DE861020A2CF}"/>
              </a:ext>
            </a:extLst>
          </p:cNvPr>
          <p:cNvSpPr/>
          <p:nvPr userDrawn="1"/>
        </p:nvSpPr>
        <p:spPr>
          <a:xfrm>
            <a:off x="0" y="0"/>
            <a:ext cx="19507199" cy="1097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B90DC483-D1FC-5D44-838F-1CD347839C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1171" y="0"/>
            <a:ext cx="9659155" cy="10972800"/>
          </a:xfrm>
          <a:prstGeom prst="rect">
            <a:avLst/>
          </a:prstGeom>
        </p:spPr>
      </p:pic>
      <p:sp>
        <p:nvSpPr>
          <p:cNvPr id="14" name="Title 1">
            <a:extLst>
              <a:ext uri="{FF2B5EF4-FFF2-40B4-BE49-F238E27FC236}">
                <a16:creationId xmlns:a16="http://schemas.microsoft.com/office/drawing/2014/main" id="{C9CC8576-68F3-8C48-BAF9-0408038F3338}"/>
              </a:ext>
            </a:extLst>
          </p:cNvPr>
          <p:cNvSpPr>
            <a:spLocks noGrp="1"/>
          </p:cNvSpPr>
          <p:nvPr>
            <p:ph type="title" hasCustomPrompt="1"/>
          </p:nvPr>
        </p:nvSpPr>
        <p:spPr>
          <a:xfrm>
            <a:off x="756147" y="1227205"/>
            <a:ext cx="8183753" cy="1720618"/>
          </a:xfrm>
          <a:prstGeom prst="rect">
            <a:avLst/>
          </a:prstGeom>
        </p:spPr>
        <p:txBody>
          <a:bodyPr/>
          <a:lstStyle>
            <a:lvl1pPr algn="l">
              <a:defRPr/>
            </a:lvl1pPr>
          </a:lstStyle>
          <a:p>
            <a:r>
              <a:rPr lang="en-US" dirty="0"/>
              <a:t>Click to Edit Presentation Title</a:t>
            </a:r>
          </a:p>
        </p:txBody>
      </p:sp>
      <p:sp>
        <p:nvSpPr>
          <p:cNvPr id="17" name="Text Placeholder 6">
            <a:extLst>
              <a:ext uri="{FF2B5EF4-FFF2-40B4-BE49-F238E27FC236}">
                <a16:creationId xmlns:a16="http://schemas.microsoft.com/office/drawing/2014/main" id="{0A58E7CB-06EB-AB4A-812E-384146CE685A}"/>
              </a:ext>
            </a:extLst>
          </p:cNvPr>
          <p:cNvSpPr>
            <a:spLocks noGrp="1"/>
          </p:cNvSpPr>
          <p:nvPr>
            <p:ph type="body" sz="quarter" idx="10" hasCustomPrompt="1"/>
          </p:nvPr>
        </p:nvSpPr>
        <p:spPr>
          <a:xfrm>
            <a:off x="756144" y="3131758"/>
            <a:ext cx="8183753" cy="445632"/>
          </a:xfrm>
          <a:prstGeom prst="rect">
            <a:avLst/>
          </a:prstGeom>
        </p:spPr>
        <p:txBody>
          <a:bodyPr>
            <a:normAutofit/>
          </a:bodyPr>
          <a:lstStyle>
            <a:lvl1pPr marL="0" indent="0" algn="l">
              <a:buNone/>
              <a:defRPr sz="2200" baseline="0">
                <a:solidFill>
                  <a:schemeClr val="accent1"/>
                </a:solidFill>
              </a:defRPr>
            </a:lvl1pPr>
          </a:lstStyle>
          <a:p>
            <a:pPr lvl="0"/>
            <a:r>
              <a:rPr lang="en-US" dirty="0"/>
              <a:t>Click to edit Subtitle</a:t>
            </a:r>
          </a:p>
        </p:txBody>
      </p:sp>
      <p:sp>
        <p:nvSpPr>
          <p:cNvPr id="20" name="Text Placeholder 6">
            <a:extLst>
              <a:ext uri="{FF2B5EF4-FFF2-40B4-BE49-F238E27FC236}">
                <a16:creationId xmlns:a16="http://schemas.microsoft.com/office/drawing/2014/main" id="{1E37E4E9-E370-0C4B-B272-8A7EA4EC1D62}"/>
              </a:ext>
            </a:extLst>
          </p:cNvPr>
          <p:cNvSpPr>
            <a:spLocks noGrp="1"/>
          </p:cNvSpPr>
          <p:nvPr>
            <p:ph type="body" sz="quarter" idx="12" hasCustomPrompt="1"/>
          </p:nvPr>
        </p:nvSpPr>
        <p:spPr>
          <a:xfrm>
            <a:off x="756144" y="5648485"/>
            <a:ext cx="8183753" cy="445633"/>
          </a:xfrm>
          <a:prstGeom prst="rect">
            <a:avLst/>
          </a:prstGeom>
        </p:spPr>
        <p:txBody>
          <a:bodyPr>
            <a:normAutofit/>
          </a:bodyPr>
          <a:lstStyle>
            <a:lvl1pPr marL="0" indent="0" algn="l">
              <a:buNone/>
              <a:defRPr sz="2800" baseline="0">
                <a:solidFill>
                  <a:schemeClr val="accent2"/>
                </a:solidFill>
              </a:defRPr>
            </a:lvl1pPr>
          </a:lstStyle>
          <a:p>
            <a:pPr lvl="0"/>
            <a:r>
              <a:rPr lang="en-US" dirty="0"/>
              <a:t>Click to edit presenter name</a:t>
            </a:r>
          </a:p>
        </p:txBody>
      </p:sp>
      <p:sp>
        <p:nvSpPr>
          <p:cNvPr id="21" name="Text Placeholder 6">
            <a:extLst>
              <a:ext uri="{FF2B5EF4-FFF2-40B4-BE49-F238E27FC236}">
                <a16:creationId xmlns:a16="http://schemas.microsoft.com/office/drawing/2014/main" id="{2D28C636-9B6A-754A-B99C-BF572D232213}"/>
              </a:ext>
            </a:extLst>
          </p:cNvPr>
          <p:cNvSpPr>
            <a:spLocks noGrp="1"/>
          </p:cNvSpPr>
          <p:nvPr>
            <p:ph type="body" sz="quarter" idx="13" hasCustomPrompt="1"/>
          </p:nvPr>
        </p:nvSpPr>
        <p:spPr>
          <a:xfrm>
            <a:off x="756144" y="6152018"/>
            <a:ext cx="8183753" cy="445633"/>
          </a:xfrm>
          <a:prstGeom prst="rect">
            <a:avLst/>
          </a:prstGeom>
        </p:spPr>
        <p:txBody>
          <a:bodyPr>
            <a:normAutofit/>
          </a:bodyPr>
          <a:lstStyle>
            <a:lvl1pPr marL="0" indent="0" algn="l">
              <a:buNone/>
              <a:defRPr sz="2600" b="0" i="0" cap="none" baseline="0">
                <a:solidFill>
                  <a:schemeClr val="tx1">
                    <a:lumMod val="50000"/>
                    <a:lumOff val="50000"/>
                  </a:schemeClr>
                </a:solidFill>
              </a:defRPr>
            </a:lvl1pPr>
          </a:lstStyle>
          <a:p>
            <a:pPr lvl="0"/>
            <a:r>
              <a:rPr lang="en-US" dirty="0"/>
              <a:t>Click to edit presenter Title</a:t>
            </a:r>
          </a:p>
        </p:txBody>
      </p:sp>
      <p:pic>
        <p:nvPicPr>
          <p:cNvPr id="15" name="Picture 14">
            <a:extLst>
              <a:ext uri="{FF2B5EF4-FFF2-40B4-BE49-F238E27FC236}">
                <a16:creationId xmlns:a16="http://schemas.microsoft.com/office/drawing/2014/main" id="{99688CDA-B100-BE43-9381-8ECBC8507C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147" y="9644122"/>
            <a:ext cx="3777754" cy="762444"/>
          </a:xfrm>
          <a:prstGeom prst="rect">
            <a:avLst/>
          </a:prstGeom>
        </p:spPr>
      </p:pic>
    </p:spTree>
    <p:extLst>
      <p:ext uri="{BB962C8B-B14F-4D97-AF65-F5344CB8AC3E}">
        <p14:creationId xmlns:p14="http://schemas.microsoft.com/office/powerpoint/2010/main" val="36257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H Titl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69364A-FAC7-B340-B50C-DE861020A2CF}"/>
              </a:ext>
            </a:extLst>
          </p:cNvPr>
          <p:cNvSpPr/>
          <p:nvPr userDrawn="1"/>
        </p:nvSpPr>
        <p:spPr>
          <a:xfrm>
            <a:off x="1" y="0"/>
            <a:ext cx="19507200" cy="1097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ext Placeholder 6">
            <a:extLst>
              <a:ext uri="{FF2B5EF4-FFF2-40B4-BE49-F238E27FC236}">
                <a16:creationId xmlns:a16="http://schemas.microsoft.com/office/drawing/2014/main" id="{DEAC82CD-196B-D14F-8A08-EA18C807F3A7}"/>
              </a:ext>
            </a:extLst>
          </p:cNvPr>
          <p:cNvSpPr>
            <a:spLocks noGrp="1"/>
          </p:cNvSpPr>
          <p:nvPr>
            <p:ph type="body" sz="quarter" idx="14" hasCustomPrompt="1"/>
          </p:nvPr>
        </p:nvSpPr>
        <p:spPr>
          <a:xfrm>
            <a:off x="756143" y="7284779"/>
            <a:ext cx="8183753" cy="445633"/>
          </a:xfrm>
          <a:prstGeom prst="rect">
            <a:avLst/>
          </a:prstGeom>
        </p:spPr>
        <p:txBody>
          <a:bodyPr>
            <a:normAutofit/>
          </a:bodyPr>
          <a:lstStyle>
            <a:lvl1pPr marL="0" indent="0" algn="l">
              <a:buNone/>
              <a:defRPr sz="2800" baseline="0">
                <a:solidFill>
                  <a:schemeClr val="accent2"/>
                </a:solidFill>
              </a:defRPr>
            </a:lvl1pPr>
          </a:lstStyle>
          <a:p>
            <a:pPr lvl="0"/>
            <a:r>
              <a:rPr lang="en-US" dirty="0"/>
              <a:t>Click to edit presenter name</a:t>
            </a:r>
          </a:p>
        </p:txBody>
      </p:sp>
      <p:sp>
        <p:nvSpPr>
          <p:cNvPr id="19" name="Text Placeholder 6">
            <a:extLst>
              <a:ext uri="{FF2B5EF4-FFF2-40B4-BE49-F238E27FC236}">
                <a16:creationId xmlns:a16="http://schemas.microsoft.com/office/drawing/2014/main" id="{484F3C2E-BFDA-D24E-9574-3F22A26713D8}"/>
              </a:ext>
            </a:extLst>
          </p:cNvPr>
          <p:cNvSpPr>
            <a:spLocks noGrp="1"/>
          </p:cNvSpPr>
          <p:nvPr>
            <p:ph type="body" sz="quarter" idx="15" hasCustomPrompt="1"/>
          </p:nvPr>
        </p:nvSpPr>
        <p:spPr>
          <a:xfrm>
            <a:off x="756147" y="7788313"/>
            <a:ext cx="8183753" cy="445633"/>
          </a:xfrm>
          <a:prstGeom prst="rect">
            <a:avLst/>
          </a:prstGeom>
        </p:spPr>
        <p:txBody>
          <a:bodyPr>
            <a:normAutofit/>
          </a:bodyPr>
          <a:lstStyle>
            <a:lvl1pPr marL="0" indent="0" algn="l">
              <a:buNone/>
              <a:defRPr sz="2600" b="0" i="0" cap="none" baseline="0">
                <a:solidFill>
                  <a:schemeClr val="tx1">
                    <a:lumMod val="50000"/>
                    <a:lumOff val="50000"/>
                  </a:schemeClr>
                </a:solidFill>
              </a:defRPr>
            </a:lvl1pPr>
          </a:lstStyle>
          <a:p>
            <a:pPr lvl="0"/>
            <a:r>
              <a:rPr lang="en-US" dirty="0"/>
              <a:t>Click to edit presenter Title</a:t>
            </a:r>
          </a:p>
        </p:txBody>
      </p:sp>
      <p:pic>
        <p:nvPicPr>
          <p:cNvPr id="28" name="Picture 27">
            <a:extLst>
              <a:ext uri="{FF2B5EF4-FFF2-40B4-BE49-F238E27FC236}">
                <a16:creationId xmlns:a16="http://schemas.microsoft.com/office/drawing/2014/main" id="{3DABA658-6C6D-F340-A4AD-32E32F780E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046" y="-1134"/>
            <a:ext cx="9659155" cy="10972800"/>
          </a:xfrm>
          <a:prstGeom prst="rect">
            <a:avLst/>
          </a:prstGeom>
        </p:spPr>
      </p:pic>
      <p:pic>
        <p:nvPicPr>
          <p:cNvPr id="31" name="Picture 30">
            <a:extLst>
              <a:ext uri="{FF2B5EF4-FFF2-40B4-BE49-F238E27FC236}">
                <a16:creationId xmlns:a16="http://schemas.microsoft.com/office/drawing/2014/main" id="{99688CDA-B100-BE43-9381-8ECBC8507C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147" y="9644122"/>
            <a:ext cx="3777754" cy="762444"/>
          </a:xfrm>
          <a:prstGeom prst="rect">
            <a:avLst/>
          </a:prstGeom>
        </p:spPr>
      </p:pic>
      <p:sp>
        <p:nvSpPr>
          <p:cNvPr id="17" name="Title 1">
            <a:extLst>
              <a:ext uri="{FF2B5EF4-FFF2-40B4-BE49-F238E27FC236}">
                <a16:creationId xmlns:a16="http://schemas.microsoft.com/office/drawing/2014/main" id="{E4725D4F-5D68-8642-8B40-EC300A8B4F26}"/>
              </a:ext>
            </a:extLst>
          </p:cNvPr>
          <p:cNvSpPr>
            <a:spLocks noGrp="1"/>
          </p:cNvSpPr>
          <p:nvPr>
            <p:ph type="title" hasCustomPrompt="1"/>
          </p:nvPr>
        </p:nvSpPr>
        <p:spPr>
          <a:xfrm>
            <a:off x="756147" y="1227205"/>
            <a:ext cx="8183753" cy="1720618"/>
          </a:xfrm>
          <a:prstGeom prst="rect">
            <a:avLst/>
          </a:prstGeom>
        </p:spPr>
        <p:txBody>
          <a:bodyPr/>
          <a:lstStyle>
            <a:lvl1pPr algn="l">
              <a:defRPr/>
            </a:lvl1pPr>
          </a:lstStyle>
          <a:p>
            <a:r>
              <a:rPr lang="en-US" dirty="0"/>
              <a:t>Click to Edit Presentation Title</a:t>
            </a:r>
          </a:p>
        </p:txBody>
      </p:sp>
      <p:sp>
        <p:nvSpPr>
          <p:cNvPr id="20" name="Text Placeholder 6">
            <a:extLst>
              <a:ext uri="{FF2B5EF4-FFF2-40B4-BE49-F238E27FC236}">
                <a16:creationId xmlns:a16="http://schemas.microsoft.com/office/drawing/2014/main" id="{B8B4379D-E395-054D-ACEE-6D390E5C0D4C}"/>
              </a:ext>
            </a:extLst>
          </p:cNvPr>
          <p:cNvSpPr>
            <a:spLocks noGrp="1"/>
          </p:cNvSpPr>
          <p:nvPr>
            <p:ph type="body" sz="quarter" idx="10" hasCustomPrompt="1"/>
          </p:nvPr>
        </p:nvSpPr>
        <p:spPr>
          <a:xfrm>
            <a:off x="756144" y="3131758"/>
            <a:ext cx="8183753" cy="445632"/>
          </a:xfrm>
          <a:prstGeom prst="rect">
            <a:avLst/>
          </a:prstGeom>
        </p:spPr>
        <p:txBody>
          <a:bodyPr>
            <a:normAutofit/>
          </a:bodyPr>
          <a:lstStyle>
            <a:lvl1pPr marL="0" indent="0" algn="l">
              <a:buNone/>
              <a:defRPr sz="2200" baseline="0">
                <a:solidFill>
                  <a:schemeClr val="accent1"/>
                </a:solidFill>
              </a:defRPr>
            </a:lvl1pPr>
          </a:lstStyle>
          <a:p>
            <a:pPr lvl="0"/>
            <a:r>
              <a:rPr lang="en-US" dirty="0"/>
              <a:t>Click to edit Subtitle</a:t>
            </a:r>
          </a:p>
        </p:txBody>
      </p:sp>
    </p:spTree>
    <p:extLst>
      <p:ext uri="{BB962C8B-B14F-4D97-AF65-F5344CB8AC3E}">
        <p14:creationId xmlns:p14="http://schemas.microsoft.com/office/powerpoint/2010/main" val="42556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D3ED0C-90A3-854A-BEC5-54F22E63B5BC}"/>
              </a:ext>
            </a:extLst>
          </p:cNvPr>
          <p:cNvSpPr/>
          <p:nvPr userDrawn="1"/>
        </p:nvSpPr>
        <p:spPr>
          <a:xfrm>
            <a:off x="0" y="9906522"/>
            <a:ext cx="19477036" cy="10662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BCC5F371-4605-DC47-BD6C-BDAF2BF7F07E}"/>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4073004" y="10086280"/>
            <a:ext cx="3608602" cy="706762"/>
          </a:xfrm>
          <a:prstGeom prst="rect">
            <a:avLst/>
          </a:prstGeom>
        </p:spPr>
      </p:pic>
      <p:sp>
        <p:nvSpPr>
          <p:cNvPr id="10" name="Rectangle 9">
            <a:extLst>
              <a:ext uri="{FF2B5EF4-FFF2-40B4-BE49-F238E27FC236}">
                <a16:creationId xmlns:a16="http://schemas.microsoft.com/office/drawing/2014/main" id="{25B94D88-4D91-0B43-AB41-5054F93C70CB}"/>
              </a:ext>
            </a:extLst>
          </p:cNvPr>
          <p:cNvSpPr/>
          <p:nvPr userDrawn="1"/>
        </p:nvSpPr>
        <p:spPr>
          <a:xfrm>
            <a:off x="17995163" y="9906521"/>
            <a:ext cx="1481874" cy="106628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fld id="{260E2A6B-A809-4840-BF14-8648BC0BDF87}" type="slidenum">
              <a:rPr lang="id-ID" sz="1800" b="0" i="0" baseline="0" smtClean="0">
                <a:solidFill>
                  <a:schemeClr val="bg1">
                    <a:lumMod val="95000"/>
                  </a:schemeClr>
                </a:solidFill>
                <a:latin typeface="Arial" panose="020B0604020202020204" pitchFamily="34" charset="0"/>
                <a:ea typeface="Roboto Condensed" panose="02000000000000000000" pitchFamily="2" charset="0"/>
                <a:cs typeface="Segoe UI" panose="020B0502040204020203" pitchFamily="34" charset="0"/>
              </a:rPr>
              <a:pPr/>
              <a:t>‹#›</a:t>
            </a:fld>
            <a:endParaRPr lang="en-US" sz="1800" dirty="0"/>
          </a:p>
        </p:txBody>
      </p:sp>
      <p:sp>
        <p:nvSpPr>
          <p:cNvPr id="11" name="Footer Placeholder 4">
            <a:extLst>
              <a:ext uri="{FF2B5EF4-FFF2-40B4-BE49-F238E27FC236}">
                <a16:creationId xmlns:a16="http://schemas.microsoft.com/office/drawing/2014/main" id="{92962642-17ED-8A4A-B884-DB1F7B31F874}"/>
              </a:ext>
            </a:extLst>
          </p:cNvPr>
          <p:cNvSpPr txBox="1">
            <a:spLocks/>
          </p:cNvSpPr>
          <p:nvPr userDrawn="1"/>
        </p:nvSpPr>
        <p:spPr>
          <a:xfrm>
            <a:off x="573556" y="10311207"/>
            <a:ext cx="6947581" cy="256908"/>
          </a:xfrm>
          <a:prstGeom prst="rect">
            <a:avLst/>
          </a:prstGeom>
        </p:spPr>
        <p:txBody>
          <a:bodyPr vert="horz" lIns="91440" tIns="45720" rIns="91440" bIns="45720" rtlCol="0" anchor="ctr"/>
          <a:lstStyle>
            <a:defPPr>
              <a:defRPr lang="en-US"/>
            </a:defPPr>
            <a:lvl1pPr marL="0" algn="ctr" defTabSz="457200" rtl="0" eaLnBrk="1" latinLnBrk="0" hangingPunct="1">
              <a:defRPr sz="7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600" baseline="0" dirty="0">
                <a:solidFill>
                  <a:schemeClr val="bg2">
                    <a:lumMod val="60000"/>
                    <a:lumOff val="40000"/>
                  </a:schemeClr>
                </a:solidFill>
                <a:latin typeface="Arial" panose="020B0604020202020204" pitchFamily="34" charset="0"/>
                <a:cs typeface="Arial" panose="020B0604020202020204" pitchFamily="34" charset="0"/>
              </a:rPr>
              <a:t>© 2019 © West Health </a:t>
            </a:r>
            <a:r>
              <a:rPr lang="en-US" sz="1600" i="1" baseline="0" dirty="0">
                <a:solidFill>
                  <a:schemeClr val="bg2">
                    <a:lumMod val="60000"/>
                    <a:lumOff val="40000"/>
                  </a:schemeClr>
                </a:solidFill>
              </a:rPr>
              <a:t>CONFIDENTIAL – Do not reproduce or distribute</a:t>
            </a:r>
          </a:p>
        </p:txBody>
      </p:sp>
    </p:spTree>
    <p:extLst>
      <p:ext uri="{BB962C8B-B14F-4D97-AF65-F5344CB8AC3E}">
        <p14:creationId xmlns:p14="http://schemas.microsoft.com/office/powerpoint/2010/main" val="1521824549"/>
      </p:ext>
    </p:extLst>
  </p:cSld>
  <p:clrMap bg1="lt1" tx1="dk1" bg2="lt2" tx2="dk2" accent1="accent1" accent2="accent2" accent3="accent3" accent4="accent4" accent5="accent5" accent6="accent6" hlink="hlink" folHlink="folHlink"/>
  <p:sldLayoutIdLst>
    <p:sldLayoutId id="2147483674" r:id="rId1"/>
    <p:sldLayoutId id="2147483661" r:id="rId2"/>
    <p:sldLayoutId id="2147483693" r:id="rId3"/>
    <p:sldLayoutId id="2147483691" r:id="rId4"/>
    <p:sldLayoutId id="2147483672" r:id="rId5"/>
    <p:sldLayoutId id="2147483694" r:id="rId6"/>
    <p:sldLayoutId id="2147483692" r:id="rId7"/>
    <p:sldLayoutId id="2147483673" r:id="rId8"/>
    <p:sldLayoutId id="2147483690" r:id="rId9"/>
    <p:sldLayoutId id="2147483675" r:id="rId10"/>
    <p:sldLayoutId id="2147483676" r:id="rId11"/>
    <p:sldLayoutId id="2147483677" r:id="rId12"/>
    <p:sldLayoutId id="2147483670" r:id="rId13"/>
    <p:sldLayoutId id="2147483679" r:id="rId14"/>
    <p:sldLayoutId id="2147483678" r:id="rId15"/>
    <p:sldLayoutId id="2147483681" r:id="rId16"/>
    <p:sldLayoutId id="2147483689" r:id="rId17"/>
    <p:sldLayoutId id="2147483682" r:id="rId18"/>
    <p:sldLayoutId id="2147483667" r:id="rId19"/>
    <p:sldLayoutId id="2147483684" r:id="rId20"/>
    <p:sldLayoutId id="2147483683" r:id="rId21"/>
    <p:sldLayoutId id="2147483687" r:id="rId22"/>
    <p:sldLayoutId id="2147483688" r:id="rId23"/>
  </p:sldLayoutIdLst>
  <p:txStyles>
    <p:titleStyle>
      <a:lvl1pPr algn="l" defTabSz="1460754" rtl="0" eaLnBrk="1" latinLnBrk="0" hangingPunct="1">
        <a:lnSpc>
          <a:spcPct val="90000"/>
        </a:lnSpc>
        <a:spcBef>
          <a:spcPct val="0"/>
        </a:spcBef>
        <a:buNone/>
        <a:defRPr sz="6000" b="1" i="0" kern="1200" baseline="0">
          <a:solidFill>
            <a:schemeClr val="accent1"/>
          </a:solidFill>
          <a:latin typeface="+mj-lt"/>
          <a:ea typeface="+mj-ea"/>
          <a:cs typeface="+mj-cs"/>
        </a:defRPr>
      </a:lvl1pPr>
    </p:titleStyle>
    <p:bodyStyle>
      <a:lvl1pPr marL="0" indent="0" algn="l" defTabSz="1460754" rtl="0" eaLnBrk="1" latinLnBrk="0" hangingPunct="1">
        <a:lnSpc>
          <a:spcPct val="90000"/>
        </a:lnSpc>
        <a:spcBef>
          <a:spcPts val="1598"/>
        </a:spcBef>
        <a:buFont typeface="Arial" panose="020B0604020202020204" pitchFamily="34" charset="0"/>
        <a:buNone/>
        <a:defRPr sz="2800" b="1" i="0" kern="1200" cap="all" baseline="0">
          <a:solidFill>
            <a:schemeClr val="accent2"/>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2600" b="0" i="0" kern="1200" cap="none" baseline="0">
          <a:solidFill>
            <a:schemeClr val="tx1">
              <a:lumMod val="65000"/>
              <a:lumOff val="35000"/>
            </a:schemeClr>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2600" kern="1200" baseline="0">
          <a:solidFill>
            <a:schemeClr val="tx1">
              <a:lumMod val="75000"/>
              <a:lumOff val="25000"/>
            </a:schemeClr>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400" kern="1200" baseline="0">
          <a:solidFill>
            <a:schemeClr val="tx1">
              <a:lumMod val="75000"/>
              <a:lumOff val="25000"/>
            </a:schemeClr>
          </a:solidFill>
          <a:latin typeface="+mj-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200" kern="1200" baseline="0">
          <a:solidFill>
            <a:schemeClr val="tx1">
              <a:lumMod val="75000"/>
              <a:lumOff val="25000"/>
            </a:schemeClr>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p:bodyStyle>
    <p:otherStyle>
      <a:defPPr>
        <a:defRPr lang="en-US"/>
      </a:defPPr>
      <a:lvl1pPr marL="0" algn="l" defTabSz="1460754" rtl="0" eaLnBrk="1" latinLnBrk="0" hangingPunct="1">
        <a:defRPr sz="2876" kern="1200">
          <a:solidFill>
            <a:schemeClr val="tx1"/>
          </a:solidFill>
          <a:latin typeface="+mn-lt"/>
          <a:ea typeface="+mn-ea"/>
          <a:cs typeface="+mn-cs"/>
        </a:defRPr>
      </a:lvl1pPr>
      <a:lvl2pPr marL="730377" algn="l" defTabSz="1460754" rtl="0" eaLnBrk="1" latinLnBrk="0" hangingPunct="1">
        <a:defRPr sz="2876" kern="1200">
          <a:solidFill>
            <a:schemeClr val="tx1"/>
          </a:solidFill>
          <a:latin typeface="+mn-lt"/>
          <a:ea typeface="+mn-ea"/>
          <a:cs typeface="+mn-cs"/>
        </a:defRPr>
      </a:lvl2pPr>
      <a:lvl3pPr marL="1460754" algn="l" defTabSz="1460754" rtl="0" eaLnBrk="1" latinLnBrk="0" hangingPunct="1">
        <a:defRPr sz="2876" kern="1200">
          <a:solidFill>
            <a:schemeClr val="tx1"/>
          </a:solidFill>
          <a:latin typeface="+mn-lt"/>
          <a:ea typeface="+mn-ea"/>
          <a:cs typeface="+mn-cs"/>
        </a:defRPr>
      </a:lvl3pPr>
      <a:lvl4pPr marL="2191131" algn="l" defTabSz="1460754" rtl="0" eaLnBrk="1" latinLnBrk="0" hangingPunct="1">
        <a:defRPr sz="2876" kern="1200">
          <a:solidFill>
            <a:schemeClr val="tx1"/>
          </a:solidFill>
          <a:latin typeface="+mn-lt"/>
          <a:ea typeface="+mn-ea"/>
          <a:cs typeface="+mn-cs"/>
        </a:defRPr>
      </a:lvl4pPr>
      <a:lvl5pPr marL="2921508" algn="l" defTabSz="1460754" rtl="0" eaLnBrk="1" latinLnBrk="0" hangingPunct="1">
        <a:defRPr sz="2876" kern="1200">
          <a:solidFill>
            <a:schemeClr val="tx1"/>
          </a:solidFill>
          <a:latin typeface="+mn-lt"/>
          <a:ea typeface="+mn-ea"/>
          <a:cs typeface="+mn-cs"/>
        </a:defRPr>
      </a:lvl5pPr>
      <a:lvl6pPr marL="3651885" algn="l" defTabSz="1460754" rtl="0" eaLnBrk="1" latinLnBrk="0" hangingPunct="1">
        <a:defRPr sz="2876" kern="1200">
          <a:solidFill>
            <a:schemeClr val="tx1"/>
          </a:solidFill>
          <a:latin typeface="+mn-lt"/>
          <a:ea typeface="+mn-ea"/>
          <a:cs typeface="+mn-cs"/>
        </a:defRPr>
      </a:lvl6pPr>
      <a:lvl7pPr marL="4382262" algn="l" defTabSz="1460754" rtl="0" eaLnBrk="1" latinLnBrk="0" hangingPunct="1">
        <a:defRPr sz="2876" kern="1200">
          <a:solidFill>
            <a:schemeClr val="tx1"/>
          </a:solidFill>
          <a:latin typeface="+mn-lt"/>
          <a:ea typeface="+mn-ea"/>
          <a:cs typeface="+mn-cs"/>
        </a:defRPr>
      </a:lvl7pPr>
      <a:lvl8pPr marL="5112639" algn="l" defTabSz="1460754" rtl="0" eaLnBrk="1" latinLnBrk="0" hangingPunct="1">
        <a:defRPr sz="2876" kern="1200">
          <a:solidFill>
            <a:schemeClr val="tx1"/>
          </a:solidFill>
          <a:latin typeface="+mn-lt"/>
          <a:ea typeface="+mn-ea"/>
          <a:cs typeface="+mn-cs"/>
        </a:defRPr>
      </a:lvl8pPr>
      <a:lvl9pPr marL="5843016" algn="l" defTabSz="1460754" rtl="0" eaLnBrk="1" latinLnBrk="0" hangingPunct="1">
        <a:defRPr sz="287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chart" Target="../charts/chart14.xml"/><Relationship Id="rId4" Type="http://schemas.openxmlformats.org/officeDocument/2006/relationships/chart" Target="../charts/char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chart" Target="../charts/chart19.xml"/><Relationship Id="rId4" Type="http://schemas.openxmlformats.org/officeDocument/2006/relationships/chart" Target="../charts/chart18.xml"/></Relationships>
</file>

<file path=ppt/slides/_rels/slide1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chart" Target="../charts/chart22.xml"/><Relationship Id="rId4" Type="http://schemas.openxmlformats.org/officeDocument/2006/relationships/chart" Target="../charts/char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www.acep.org/globalassets/sites/acep/media/workforce/currentacepframeworkofworkforceconsiderations_combined050521.pdf"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acep.org/get-involved/emprn---make-your-voice-count/"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66E4-0452-EA4B-AAED-7A13E83DE3DA}"/>
              </a:ext>
            </a:extLst>
          </p:cNvPr>
          <p:cNvSpPr>
            <a:spLocks noGrp="1"/>
          </p:cNvSpPr>
          <p:nvPr>
            <p:ph type="title"/>
          </p:nvPr>
        </p:nvSpPr>
        <p:spPr/>
        <p:txBody>
          <a:bodyPr/>
          <a:lstStyle/>
          <a:p>
            <a:r>
              <a:rPr lang="en-US" sz="3200" dirty="0"/>
              <a:t>Motivations, Barriers, And Capabilities For Telehealth Delivery Of Emergency Care Services</a:t>
            </a:r>
          </a:p>
        </p:txBody>
      </p:sp>
      <p:sp>
        <p:nvSpPr>
          <p:cNvPr id="3" name="Text Placeholder 2">
            <a:extLst>
              <a:ext uri="{FF2B5EF4-FFF2-40B4-BE49-F238E27FC236}">
                <a16:creationId xmlns:a16="http://schemas.microsoft.com/office/drawing/2014/main" id="{FA7584DA-89FA-E040-A4A7-E98580F34D04}"/>
              </a:ext>
            </a:extLst>
          </p:cNvPr>
          <p:cNvSpPr>
            <a:spLocks noGrp="1"/>
          </p:cNvSpPr>
          <p:nvPr>
            <p:ph type="body" sz="quarter" idx="10"/>
          </p:nvPr>
        </p:nvSpPr>
        <p:spPr/>
        <p:txBody>
          <a:bodyPr/>
          <a:lstStyle/>
          <a:p>
            <a:r>
              <a:rPr lang="en-US" dirty="0"/>
              <a:t>2021 National Survey Of Emergency Physicians</a:t>
            </a:r>
          </a:p>
        </p:txBody>
      </p:sp>
      <p:sp>
        <p:nvSpPr>
          <p:cNvPr id="4" name="Text Placeholder 3">
            <a:extLst>
              <a:ext uri="{FF2B5EF4-FFF2-40B4-BE49-F238E27FC236}">
                <a16:creationId xmlns:a16="http://schemas.microsoft.com/office/drawing/2014/main" id="{97E65CCA-F321-5B4B-A0FD-22ABC3BBAD46}"/>
              </a:ext>
            </a:extLst>
          </p:cNvPr>
          <p:cNvSpPr>
            <a:spLocks noGrp="1"/>
          </p:cNvSpPr>
          <p:nvPr>
            <p:ph type="body" sz="quarter" idx="12"/>
          </p:nvPr>
        </p:nvSpPr>
        <p:spPr/>
        <p:txBody>
          <a:bodyPr>
            <a:noAutofit/>
          </a:bodyPr>
          <a:lstStyle/>
          <a:p>
            <a:r>
              <a:rPr lang="en-US" sz="2300" dirty="0"/>
              <a:t>Presented at ACEP Scientific assembly</a:t>
            </a:r>
          </a:p>
          <a:p>
            <a:r>
              <a:rPr lang="en-US" sz="2300" dirty="0"/>
              <a:t>October 25-28, 2021</a:t>
            </a:r>
          </a:p>
        </p:txBody>
      </p:sp>
      <p:sp>
        <p:nvSpPr>
          <p:cNvPr id="5" name="Text Placeholder 4">
            <a:extLst>
              <a:ext uri="{FF2B5EF4-FFF2-40B4-BE49-F238E27FC236}">
                <a16:creationId xmlns:a16="http://schemas.microsoft.com/office/drawing/2014/main" id="{5DBF9292-F4D0-7349-A8C4-2C10B8A48287}"/>
              </a:ext>
            </a:extLst>
          </p:cNvPr>
          <p:cNvSpPr>
            <a:spLocks noGrp="1"/>
          </p:cNvSpPr>
          <p:nvPr>
            <p:ph type="body" sz="quarter" idx="13"/>
          </p:nvPr>
        </p:nvSpPr>
        <p:spPr>
          <a:xfrm>
            <a:off x="756147" y="6837818"/>
            <a:ext cx="8183753" cy="445633"/>
          </a:xfrm>
        </p:spPr>
        <p:txBody>
          <a:bodyPr>
            <a:normAutofit/>
          </a:bodyPr>
          <a:lstStyle/>
          <a:p>
            <a:r>
              <a:rPr lang="en-US" sz="2200" dirty="0"/>
              <a:t>Kevin </a:t>
            </a:r>
            <a:r>
              <a:rPr lang="en-US" sz="2200" dirty="0" err="1"/>
              <a:t>Biese</a:t>
            </a:r>
            <a:r>
              <a:rPr lang="en-US" sz="2200" dirty="0"/>
              <a:t>, MD, MAT</a:t>
            </a:r>
          </a:p>
        </p:txBody>
      </p:sp>
      <p:cxnSp>
        <p:nvCxnSpPr>
          <p:cNvPr id="10" name="Straight Connector 9">
            <a:extLst>
              <a:ext uri="{FF2B5EF4-FFF2-40B4-BE49-F238E27FC236}">
                <a16:creationId xmlns:a16="http://schemas.microsoft.com/office/drawing/2014/main" id="{8812B165-B8DC-324E-8556-5D96BA085618}"/>
              </a:ext>
            </a:extLst>
          </p:cNvPr>
          <p:cNvCxnSpPr>
            <a:cxnSpLocks/>
          </p:cNvCxnSpPr>
          <p:nvPr/>
        </p:nvCxnSpPr>
        <p:spPr>
          <a:xfrm>
            <a:off x="1820766" y="3673767"/>
            <a:ext cx="7038921" cy="0"/>
          </a:xfrm>
          <a:prstGeom prst="line">
            <a:avLst/>
          </a:prstGeom>
          <a:ln w="6350">
            <a:solidFill>
              <a:schemeClr val="tx1">
                <a:lumMod val="50000"/>
                <a:lumOff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7B354069-D34D-744A-90EB-5220D43DE6E2}"/>
              </a:ext>
            </a:extLst>
          </p:cNvPr>
          <p:cNvCxnSpPr>
            <a:cxnSpLocks/>
          </p:cNvCxnSpPr>
          <p:nvPr/>
        </p:nvCxnSpPr>
        <p:spPr>
          <a:xfrm>
            <a:off x="847591" y="3673771"/>
            <a:ext cx="3423466" cy="0"/>
          </a:xfrm>
          <a:prstGeom prst="line">
            <a:avLst/>
          </a:prstGeom>
          <a:ln w="76200">
            <a:solidFill>
              <a:schemeClr val="accent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083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62A2-B2E0-474B-8C4C-D9B2112CF774}"/>
              </a:ext>
            </a:extLst>
          </p:cNvPr>
          <p:cNvSpPr>
            <a:spLocks noGrp="1"/>
          </p:cNvSpPr>
          <p:nvPr>
            <p:ph type="title"/>
          </p:nvPr>
        </p:nvSpPr>
        <p:spPr/>
        <p:txBody>
          <a:bodyPr/>
          <a:lstStyle/>
          <a:p>
            <a:r>
              <a:rPr lang="en-US" dirty="0"/>
              <a:t>Survey Q1: Barriers</a:t>
            </a:r>
          </a:p>
        </p:txBody>
      </p:sp>
      <p:pic>
        <p:nvPicPr>
          <p:cNvPr id="5" name="Picture 4">
            <a:extLst>
              <a:ext uri="{FF2B5EF4-FFF2-40B4-BE49-F238E27FC236}">
                <a16:creationId xmlns:a16="http://schemas.microsoft.com/office/drawing/2014/main" id="{D8160F07-8F20-4EFE-B8E6-A4C7B42E4815}"/>
              </a:ext>
            </a:extLst>
          </p:cNvPr>
          <p:cNvPicPr>
            <a:picLocks noChangeAspect="1"/>
          </p:cNvPicPr>
          <p:nvPr/>
        </p:nvPicPr>
        <p:blipFill rotWithShape="1">
          <a:blip r:embed="rId2"/>
          <a:srcRect b="34478"/>
          <a:stretch/>
        </p:blipFill>
        <p:spPr>
          <a:xfrm>
            <a:off x="4542589" y="9039520"/>
            <a:ext cx="10514961" cy="858709"/>
          </a:xfrm>
          <a:prstGeom prst="rect">
            <a:avLst/>
          </a:prstGeom>
        </p:spPr>
      </p:pic>
      <p:graphicFrame>
        <p:nvGraphicFramePr>
          <p:cNvPr id="6" name="Chart 5">
            <a:extLst>
              <a:ext uri="{FF2B5EF4-FFF2-40B4-BE49-F238E27FC236}">
                <a16:creationId xmlns:a16="http://schemas.microsoft.com/office/drawing/2014/main" id="{6F5E0455-8289-406E-AEE6-2C48CBA9033D}"/>
              </a:ext>
            </a:extLst>
          </p:cNvPr>
          <p:cNvGraphicFramePr>
            <a:graphicFrameLocks/>
          </p:cNvGraphicFramePr>
          <p:nvPr>
            <p:extLst>
              <p:ext uri="{D42A27DB-BD31-4B8C-83A1-F6EECF244321}">
                <p14:modId xmlns:p14="http://schemas.microsoft.com/office/powerpoint/2010/main" val="4054845210"/>
              </p:ext>
            </p:extLst>
          </p:nvPr>
        </p:nvGraphicFramePr>
        <p:xfrm>
          <a:off x="-1319992" y="4801775"/>
          <a:ext cx="8082741" cy="47345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F4DCB50-3972-417E-BBD8-EB58F54EA570}"/>
              </a:ext>
            </a:extLst>
          </p:cNvPr>
          <p:cNvGraphicFramePr>
            <a:graphicFrameLocks/>
          </p:cNvGraphicFramePr>
          <p:nvPr>
            <p:extLst>
              <p:ext uri="{D42A27DB-BD31-4B8C-83A1-F6EECF244321}">
                <p14:modId xmlns:p14="http://schemas.microsoft.com/office/powerpoint/2010/main" val="3330669601"/>
              </p:ext>
            </p:extLst>
          </p:nvPr>
        </p:nvGraphicFramePr>
        <p:xfrm>
          <a:off x="4122930" y="4801775"/>
          <a:ext cx="6456022" cy="47950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D4D355F1-8D87-454C-811A-BDA37680D050}"/>
              </a:ext>
            </a:extLst>
          </p:cNvPr>
          <p:cNvGraphicFramePr>
            <a:graphicFrameLocks/>
          </p:cNvGraphicFramePr>
          <p:nvPr>
            <p:extLst>
              <p:ext uri="{D42A27DB-BD31-4B8C-83A1-F6EECF244321}">
                <p14:modId xmlns:p14="http://schemas.microsoft.com/office/powerpoint/2010/main" val="2623810908"/>
              </p:ext>
            </p:extLst>
          </p:nvPr>
        </p:nvGraphicFramePr>
        <p:xfrm>
          <a:off x="8943047" y="4777295"/>
          <a:ext cx="6379832" cy="484398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7C6B84B4-06A3-4601-BE5D-183EA2ECAE7E}"/>
              </a:ext>
            </a:extLst>
          </p:cNvPr>
          <p:cNvGraphicFramePr>
            <a:graphicFrameLocks/>
          </p:cNvGraphicFramePr>
          <p:nvPr>
            <p:extLst>
              <p:ext uri="{D42A27DB-BD31-4B8C-83A1-F6EECF244321}">
                <p14:modId xmlns:p14="http://schemas.microsoft.com/office/powerpoint/2010/main" val="1933815552"/>
              </p:ext>
            </p:extLst>
          </p:nvPr>
        </p:nvGraphicFramePr>
        <p:xfrm>
          <a:off x="13686973" y="4777295"/>
          <a:ext cx="6238338" cy="4843990"/>
        </p:xfrm>
        <a:graphic>
          <a:graphicData uri="http://schemas.openxmlformats.org/drawingml/2006/chart">
            <c:chart xmlns:c="http://schemas.openxmlformats.org/drawingml/2006/chart" xmlns:r="http://schemas.openxmlformats.org/officeDocument/2006/relationships" r:id="rId6"/>
          </a:graphicData>
        </a:graphic>
      </p:graphicFrame>
      <p:pic>
        <p:nvPicPr>
          <p:cNvPr id="10" name="Picture 9">
            <a:extLst>
              <a:ext uri="{FF2B5EF4-FFF2-40B4-BE49-F238E27FC236}">
                <a16:creationId xmlns:a16="http://schemas.microsoft.com/office/drawing/2014/main" id="{F36C08F9-71BD-4257-BB97-43CBA6D83DD0}"/>
              </a:ext>
            </a:extLst>
          </p:cNvPr>
          <p:cNvPicPr>
            <a:picLocks noChangeAspect="1"/>
          </p:cNvPicPr>
          <p:nvPr/>
        </p:nvPicPr>
        <p:blipFill>
          <a:blip r:embed="rId7"/>
          <a:stretch>
            <a:fillRect/>
          </a:stretch>
        </p:blipFill>
        <p:spPr>
          <a:xfrm>
            <a:off x="598392" y="1787623"/>
            <a:ext cx="8344655" cy="355933"/>
          </a:xfrm>
          <a:prstGeom prst="rect">
            <a:avLst/>
          </a:prstGeom>
        </p:spPr>
      </p:pic>
      <p:sp>
        <p:nvSpPr>
          <p:cNvPr id="4" name="Text Placeholder 3">
            <a:extLst>
              <a:ext uri="{FF2B5EF4-FFF2-40B4-BE49-F238E27FC236}">
                <a16:creationId xmlns:a16="http://schemas.microsoft.com/office/drawing/2014/main" id="{3A585B7B-FB82-064F-81E9-090AF8759C28}"/>
              </a:ext>
            </a:extLst>
          </p:cNvPr>
          <p:cNvSpPr>
            <a:spLocks noGrp="1"/>
          </p:cNvSpPr>
          <p:nvPr>
            <p:ph type="body" sz="quarter" idx="10"/>
          </p:nvPr>
        </p:nvSpPr>
        <p:spPr>
          <a:xfrm>
            <a:off x="657851" y="1451148"/>
            <a:ext cx="18161341" cy="479223"/>
          </a:xfrm>
        </p:spPr>
        <p:txBody>
          <a:bodyPr>
            <a:noAutofit/>
          </a:bodyPr>
          <a:lstStyle/>
          <a:p>
            <a:r>
              <a:rPr lang="en-US" sz="3000" dirty="0"/>
              <a:t>On a scale of 1–5, rate the following barriers/concerns that might prevent you from providing telehealth-based emergency care to Medicare beneficiaries</a:t>
            </a:r>
          </a:p>
        </p:txBody>
      </p:sp>
      <p:sp>
        <p:nvSpPr>
          <p:cNvPr id="11" name="TextBox 10">
            <a:extLst>
              <a:ext uri="{FF2B5EF4-FFF2-40B4-BE49-F238E27FC236}">
                <a16:creationId xmlns:a16="http://schemas.microsoft.com/office/drawing/2014/main" id="{260FC389-D61C-4A40-8433-C143F6C1FEDA}"/>
              </a:ext>
            </a:extLst>
          </p:cNvPr>
          <p:cNvSpPr txBox="1"/>
          <p:nvPr/>
        </p:nvSpPr>
        <p:spPr>
          <a:xfrm>
            <a:off x="598392" y="2604084"/>
            <a:ext cx="18403357" cy="461665"/>
          </a:xfrm>
          <a:prstGeom prst="rect">
            <a:avLst/>
          </a:prstGeom>
          <a:noFill/>
        </p:spPr>
        <p:txBody>
          <a:bodyPr wrap="square">
            <a:spAutoFit/>
          </a:bodyPr>
          <a:lstStyle/>
          <a:p>
            <a:r>
              <a:rPr lang="en-US" sz="2400" dirty="0">
                <a:solidFill>
                  <a:schemeClr val="accent2"/>
                </a:solidFill>
              </a:rPr>
              <a:t>Statements/graphs below are ranked in order of most significant barrier/concern to least (based on the sum of scale options 1 and 2)</a:t>
            </a:r>
          </a:p>
        </p:txBody>
      </p:sp>
      <p:sp>
        <p:nvSpPr>
          <p:cNvPr id="12" name="TextBox 11">
            <a:extLst>
              <a:ext uri="{FF2B5EF4-FFF2-40B4-BE49-F238E27FC236}">
                <a16:creationId xmlns:a16="http://schemas.microsoft.com/office/drawing/2014/main" id="{CDC94884-7A24-47BC-99D5-5E7E65D71C44}"/>
              </a:ext>
            </a:extLst>
          </p:cNvPr>
          <p:cNvSpPr txBox="1"/>
          <p:nvPr/>
        </p:nvSpPr>
        <p:spPr>
          <a:xfrm>
            <a:off x="5262030" y="3298789"/>
            <a:ext cx="4177822" cy="1107996"/>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2. Lack of support personnel in patients’ homes to assist with virtual visits</a:t>
            </a:r>
          </a:p>
        </p:txBody>
      </p:sp>
      <p:sp>
        <p:nvSpPr>
          <p:cNvPr id="13" name="TextBox 12">
            <a:extLst>
              <a:ext uri="{FF2B5EF4-FFF2-40B4-BE49-F238E27FC236}">
                <a16:creationId xmlns:a16="http://schemas.microsoft.com/office/drawing/2014/main" id="{50D8CB90-403F-4C20-ACB7-FF6DAE79E304}"/>
              </a:ext>
            </a:extLst>
          </p:cNvPr>
          <p:cNvSpPr txBox="1"/>
          <p:nvPr/>
        </p:nvSpPr>
        <p:spPr>
          <a:xfrm>
            <a:off x="82953" y="3297557"/>
            <a:ext cx="5276850" cy="1446550"/>
          </a:xfrm>
          <a:prstGeom prst="rect">
            <a:avLst/>
          </a:prstGeom>
          <a:noFill/>
        </p:spPr>
        <p:txBody>
          <a:bodyPr wrap="square">
            <a:spAutoFit/>
          </a:bodyPr>
          <a:lstStyle/>
          <a:p>
            <a:pPr marL="0" indent="0" algn="ctr" rtl="0">
              <a:buNone/>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1. Concern over inability to obtain an </a:t>
            </a:r>
          </a:p>
          <a:p>
            <a:pPr marL="0" indent="0" algn="ctr" rtl="0">
              <a:buNone/>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adequate evaluation of the patient </a:t>
            </a:r>
          </a:p>
          <a:p>
            <a:pPr marL="0" indent="0" algn="ctr" rtl="0">
              <a:buNone/>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(e.g. physical exam, vital signs, labs, etc.)</a:t>
            </a:r>
          </a:p>
        </p:txBody>
      </p:sp>
      <p:sp>
        <p:nvSpPr>
          <p:cNvPr id="14" name="TextBox 13">
            <a:extLst>
              <a:ext uri="{FF2B5EF4-FFF2-40B4-BE49-F238E27FC236}">
                <a16:creationId xmlns:a16="http://schemas.microsoft.com/office/drawing/2014/main" id="{02BC8449-ACCA-42C9-8610-0E4B82276D9D}"/>
              </a:ext>
            </a:extLst>
          </p:cNvPr>
          <p:cNvSpPr txBox="1"/>
          <p:nvPr/>
        </p:nvSpPr>
        <p:spPr>
          <a:xfrm>
            <a:off x="9855789" y="3298789"/>
            <a:ext cx="4554347" cy="1446550"/>
          </a:xfrm>
          <a:prstGeom prst="rect">
            <a:avLst/>
          </a:prstGeom>
          <a:noFill/>
        </p:spPr>
        <p:txBody>
          <a:bodyPr wrap="square">
            <a:spAutoFit/>
          </a:bodyPr>
          <a:lstStyle/>
          <a:p>
            <a:pPr algn="ctr" rtl="0">
              <a:defRPr sz="11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3. Potential for being too time consuming to perform the virtual visit and coordinate needed diagnostics</a:t>
            </a:r>
          </a:p>
        </p:txBody>
      </p:sp>
      <p:sp>
        <p:nvSpPr>
          <p:cNvPr id="15" name="TextBox 14">
            <a:extLst>
              <a:ext uri="{FF2B5EF4-FFF2-40B4-BE49-F238E27FC236}">
                <a16:creationId xmlns:a16="http://schemas.microsoft.com/office/drawing/2014/main" id="{895F1FDA-03D0-4BF5-81EE-807ED2D5D7DE}"/>
              </a:ext>
            </a:extLst>
          </p:cNvPr>
          <p:cNvSpPr txBox="1"/>
          <p:nvPr/>
        </p:nvSpPr>
        <p:spPr>
          <a:xfrm>
            <a:off x="14517672" y="3298789"/>
            <a:ext cx="4576940" cy="1107996"/>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4. No existing method or process to make referrals via telehealth-based care</a:t>
            </a:r>
          </a:p>
        </p:txBody>
      </p:sp>
    </p:spTree>
    <p:extLst>
      <p:ext uri="{BB962C8B-B14F-4D97-AF65-F5344CB8AC3E}">
        <p14:creationId xmlns:p14="http://schemas.microsoft.com/office/powerpoint/2010/main" val="3799466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62A2-B2E0-474B-8C4C-D9B2112CF774}"/>
              </a:ext>
            </a:extLst>
          </p:cNvPr>
          <p:cNvSpPr>
            <a:spLocks noGrp="1"/>
          </p:cNvSpPr>
          <p:nvPr>
            <p:ph type="title"/>
          </p:nvPr>
        </p:nvSpPr>
        <p:spPr/>
        <p:txBody>
          <a:bodyPr/>
          <a:lstStyle/>
          <a:p>
            <a:r>
              <a:rPr lang="en-US" dirty="0"/>
              <a:t>Survey Q1: Barriers </a:t>
            </a:r>
            <a:r>
              <a:rPr lang="en-US" sz="4000" dirty="0"/>
              <a:t>(continued)</a:t>
            </a:r>
          </a:p>
        </p:txBody>
      </p:sp>
      <p:pic>
        <p:nvPicPr>
          <p:cNvPr id="5" name="Picture 4">
            <a:extLst>
              <a:ext uri="{FF2B5EF4-FFF2-40B4-BE49-F238E27FC236}">
                <a16:creationId xmlns:a16="http://schemas.microsoft.com/office/drawing/2014/main" id="{D8160F07-8F20-4EFE-B8E6-A4C7B42E4815}"/>
              </a:ext>
            </a:extLst>
          </p:cNvPr>
          <p:cNvPicPr>
            <a:picLocks noChangeAspect="1"/>
          </p:cNvPicPr>
          <p:nvPr/>
        </p:nvPicPr>
        <p:blipFill rotWithShape="1">
          <a:blip r:embed="rId2"/>
          <a:srcRect b="34478"/>
          <a:stretch/>
        </p:blipFill>
        <p:spPr>
          <a:xfrm>
            <a:off x="4481752" y="9036547"/>
            <a:ext cx="10513534" cy="858592"/>
          </a:xfrm>
          <a:prstGeom prst="rect">
            <a:avLst/>
          </a:prstGeom>
        </p:spPr>
      </p:pic>
      <p:pic>
        <p:nvPicPr>
          <p:cNvPr id="10" name="Picture 9">
            <a:extLst>
              <a:ext uri="{FF2B5EF4-FFF2-40B4-BE49-F238E27FC236}">
                <a16:creationId xmlns:a16="http://schemas.microsoft.com/office/drawing/2014/main" id="{F36C08F9-71BD-4257-BB97-43CBA6D83DD0}"/>
              </a:ext>
            </a:extLst>
          </p:cNvPr>
          <p:cNvPicPr>
            <a:picLocks noChangeAspect="1"/>
          </p:cNvPicPr>
          <p:nvPr/>
        </p:nvPicPr>
        <p:blipFill>
          <a:blip r:embed="rId3"/>
          <a:stretch>
            <a:fillRect/>
          </a:stretch>
        </p:blipFill>
        <p:spPr>
          <a:xfrm>
            <a:off x="598392" y="1787623"/>
            <a:ext cx="8344655" cy="355933"/>
          </a:xfrm>
          <a:prstGeom prst="rect">
            <a:avLst/>
          </a:prstGeom>
        </p:spPr>
      </p:pic>
      <p:sp>
        <p:nvSpPr>
          <p:cNvPr id="4" name="Text Placeholder 3">
            <a:extLst>
              <a:ext uri="{FF2B5EF4-FFF2-40B4-BE49-F238E27FC236}">
                <a16:creationId xmlns:a16="http://schemas.microsoft.com/office/drawing/2014/main" id="{3A585B7B-FB82-064F-81E9-090AF8759C28}"/>
              </a:ext>
            </a:extLst>
          </p:cNvPr>
          <p:cNvSpPr>
            <a:spLocks noGrp="1"/>
          </p:cNvSpPr>
          <p:nvPr>
            <p:ph type="body" sz="quarter" idx="10"/>
          </p:nvPr>
        </p:nvSpPr>
        <p:spPr>
          <a:xfrm>
            <a:off x="657851" y="1451148"/>
            <a:ext cx="18161341" cy="479223"/>
          </a:xfrm>
        </p:spPr>
        <p:txBody>
          <a:bodyPr>
            <a:noAutofit/>
          </a:bodyPr>
          <a:lstStyle/>
          <a:p>
            <a:r>
              <a:rPr lang="en-US" sz="3000" dirty="0"/>
              <a:t>On a scale of 1–5, rate the following barriers/concerns that might prevent you from providing telehealth-based emergency care to </a:t>
            </a:r>
            <a:r>
              <a:rPr lang="en-US" sz="3000" dirty="0" err="1"/>
              <a:t>medicare</a:t>
            </a:r>
            <a:r>
              <a:rPr lang="en-US" sz="3000" dirty="0"/>
              <a:t> beneficiaries</a:t>
            </a:r>
          </a:p>
        </p:txBody>
      </p:sp>
      <p:sp>
        <p:nvSpPr>
          <p:cNvPr id="11" name="TextBox 10">
            <a:extLst>
              <a:ext uri="{FF2B5EF4-FFF2-40B4-BE49-F238E27FC236}">
                <a16:creationId xmlns:a16="http://schemas.microsoft.com/office/drawing/2014/main" id="{260FC389-D61C-4A40-8433-C143F6C1FEDA}"/>
              </a:ext>
            </a:extLst>
          </p:cNvPr>
          <p:cNvSpPr txBox="1"/>
          <p:nvPr/>
        </p:nvSpPr>
        <p:spPr>
          <a:xfrm>
            <a:off x="598392" y="2604084"/>
            <a:ext cx="18403357" cy="461665"/>
          </a:xfrm>
          <a:prstGeom prst="rect">
            <a:avLst/>
          </a:prstGeom>
          <a:noFill/>
        </p:spPr>
        <p:txBody>
          <a:bodyPr wrap="square">
            <a:spAutoFit/>
          </a:bodyPr>
          <a:lstStyle/>
          <a:p>
            <a:r>
              <a:rPr lang="en-US" sz="2400" dirty="0">
                <a:solidFill>
                  <a:schemeClr val="accent2"/>
                </a:solidFill>
              </a:rPr>
              <a:t>Statements/graphs below are ranked in order of most significant barrier/concern to least (based on the sum of scale options 1 and 2)</a:t>
            </a:r>
          </a:p>
        </p:txBody>
      </p:sp>
      <p:sp>
        <p:nvSpPr>
          <p:cNvPr id="12" name="TextBox 11">
            <a:extLst>
              <a:ext uri="{FF2B5EF4-FFF2-40B4-BE49-F238E27FC236}">
                <a16:creationId xmlns:a16="http://schemas.microsoft.com/office/drawing/2014/main" id="{CDC94884-7A24-47BC-99D5-5E7E65D71C44}"/>
              </a:ext>
            </a:extLst>
          </p:cNvPr>
          <p:cNvSpPr txBox="1"/>
          <p:nvPr/>
        </p:nvSpPr>
        <p:spPr>
          <a:xfrm>
            <a:off x="7649608" y="3521426"/>
            <a:ext cx="4177822" cy="1107996"/>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6. I don’t believe emergency care can be safely provided via telehealth</a:t>
            </a:r>
          </a:p>
        </p:txBody>
      </p:sp>
      <p:sp>
        <p:nvSpPr>
          <p:cNvPr id="13" name="TextBox 12">
            <a:extLst>
              <a:ext uri="{FF2B5EF4-FFF2-40B4-BE49-F238E27FC236}">
                <a16:creationId xmlns:a16="http://schemas.microsoft.com/office/drawing/2014/main" id="{50D8CB90-403F-4C20-ACB7-FF6DAE79E304}"/>
              </a:ext>
            </a:extLst>
          </p:cNvPr>
          <p:cNvSpPr txBox="1"/>
          <p:nvPr/>
        </p:nvSpPr>
        <p:spPr>
          <a:xfrm>
            <a:off x="657851" y="3547520"/>
            <a:ext cx="5276850" cy="430887"/>
          </a:xfrm>
          <a:prstGeom prst="rect">
            <a:avLst/>
          </a:prstGeom>
          <a:noFill/>
        </p:spPr>
        <p:txBody>
          <a:bodyPr wrap="square">
            <a:spAutoFit/>
          </a:bodyPr>
          <a:lstStyle/>
          <a:p>
            <a:pPr marL="0" indent="0" algn="ctr" rtl="0">
              <a:buNone/>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5. Concerns of medical/legal liability</a:t>
            </a:r>
          </a:p>
        </p:txBody>
      </p:sp>
      <p:sp>
        <p:nvSpPr>
          <p:cNvPr id="14" name="TextBox 13">
            <a:extLst>
              <a:ext uri="{FF2B5EF4-FFF2-40B4-BE49-F238E27FC236}">
                <a16:creationId xmlns:a16="http://schemas.microsoft.com/office/drawing/2014/main" id="{02BC8449-ACCA-42C9-8610-0E4B82276D9D}"/>
              </a:ext>
            </a:extLst>
          </p:cNvPr>
          <p:cNvSpPr txBox="1"/>
          <p:nvPr/>
        </p:nvSpPr>
        <p:spPr>
          <a:xfrm>
            <a:off x="13749917" y="3521426"/>
            <a:ext cx="4554347" cy="1107996"/>
          </a:xfrm>
          <a:prstGeom prst="rect">
            <a:avLst/>
          </a:prstGeom>
          <a:noFill/>
        </p:spPr>
        <p:txBody>
          <a:bodyPr wrap="square">
            <a:spAutoFit/>
          </a:bodyPr>
          <a:lstStyle/>
          <a:p>
            <a:pPr algn="ctr" rtl="0">
              <a:defRPr sz="11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7. Possibility of patients receiving telehealth in unsafe or unstable environments</a:t>
            </a:r>
          </a:p>
        </p:txBody>
      </p:sp>
      <p:graphicFrame>
        <p:nvGraphicFramePr>
          <p:cNvPr id="16" name="Chart 15">
            <a:extLst>
              <a:ext uri="{FF2B5EF4-FFF2-40B4-BE49-F238E27FC236}">
                <a16:creationId xmlns:a16="http://schemas.microsoft.com/office/drawing/2014/main" id="{38577731-E58B-4A09-9E05-354CC2F513FE}"/>
              </a:ext>
            </a:extLst>
          </p:cNvPr>
          <p:cNvGraphicFramePr>
            <a:graphicFrameLocks/>
          </p:cNvGraphicFramePr>
          <p:nvPr>
            <p:extLst>
              <p:ext uri="{D42A27DB-BD31-4B8C-83A1-F6EECF244321}">
                <p14:modId xmlns:p14="http://schemas.microsoft.com/office/powerpoint/2010/main" val="1459299247"/>
              </p:ext>
            </p:extLst>
          </p:nvPr>
        </p:nvGraphicFramePr>
        <p:xfrm>
          <a:off x="-203812" y="4426724"/>
          <a:ext cx="7599751" cy="51335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B2A8D7D7-9B86-447F-935B-66C28AEE92EE}"/>
              </a:ext>
            </a:extLst>
          </p:cNvPr>
          <p:cNvGraphicFramePr>
            <a:graphicFrameLocks/>
          </p:cNvGraphicFramePr>
          <p:nvPr>
            <p:extLst>
              <p:ext uri="{D42A27DB-BD31-4B8C-83A1-F6EECF244321}">
                <p14:modId xmlns:p14="http://schemas.microsoft.com/office/powerpoint/2010/main" val="535565356"/>
              </p:ext>
            </p:extLst>
          </p:nvPr>
        </p:nvGraphicFramePr>
        <p:xfrm>
          <a:off x="5699867" y="4475286"/>
          <a:ext cx="8050050" cy="52803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E1D9F74D-806A-4EC2-96EE-F315D751454D}"/>
              </a:ext>
            </a:extLst>
          </p:cNvPr>
          <p:cNvGraphicFramePr>
            <a:graphicFrameLocks/>
          </p:cNvGraphicFramePr>
          <p:nvPr>
            <p:extLst>
              <p:ext uri="{D42A27DB-BD31-4B8C-83A1-F6EECF244321}">
                <p14:modId xmlns:p14="http://schemas.microsoft.com/office/powerpoint/2010/main" val="3246389482"/>
              </p:ext>
            </p:extLst>
          </p:nvPr>
        </p:nvGraphicFramePr>
        <p:xfrm>
          <a:off x="11827430" y="4585951"/>
          <a:ext cx="8314899" cy="519852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4410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62A2-B2E0-474B-8C4C-D9B2112CF774}"/>
              </a:ext>
            </a:extLst>
          </p:cNvPr>
          <p:cNvSpPr>
            <a:spLocks noGrp="1"/>
          </p:cNvSpPr>
          <p:nvPr>
            <p:ph type="title"/>
          </p:nvPr>
        </p:nvSpPr>
        <p:spPr/>
        <p:txBody>
          <a:bodyPr/>
          <a:lstStyle/>
          <a:p>
            <a:r>
              <a:rPr lang="en-US" dirty="0"/>
              <a:t>Survey Q1: Barriers </a:t>
            </a:r>
            <a:r>
              <a:rPr lang="en-US" sz="4000" dirty="0"/>
              <a:t>(write in responses)</a:t>
            </a:r>
          </a:p>
        </p:txBody>
      </p:sp>
      <p:pic>
        <p:nvPicPr>
          <p:cNvPr id="10" name="Picture 9">
            <a:extLst>
              <a:ext uri="{FF2B5EF4-FFF2-40B4-BE49-F238E27FC236}">
                <a16:creationId xmlns:a16="http://schemas.microsoft.com/office/drawing/2014/main" id="{F36C08F9-71BD-4257-BB97-43CBA6D83DD0}"/>
              </a:ext>
            </a:extLst>
          </p:cNvPr>
          <p:cNvPicPr>
            <a:picLocks noChangeAspect="1"/>
          </p:cNvPicPr>
          <p:nvPr/>
        </p:nvPicPr>
        <p:blipFill>
          <a:blip r:embed="rId2"/>
          <a:stretch>
            <a:fillRect/>
          </a:stretch>
        </p:blipFill>
        <p:spPr>
          <a:xfrm>
            <a:off x="598392" y="1787623"/>
            <a:ext cx="8344655" cy="355933"/>
          </a:xfrm>
          <a:prstGeom prst="rect">
            <a:avLst/>
          </a:prstGeom>
        </p:spPr>
      </p:pic>
      <p:graphicFrame>
        <p:nvGraphicFramePr>
          <p:cNvPr id="15" name="Table 7">
            <a:extLst>
              <a:ext uri="{FF2B5EF4-FFF2-40B4-BE49-F238E27FC236}">
                <a16:creationId xmlns:a16="http://schemas.microsoft.com/office/drawing/2014/main" id="{37AD28F0-3A8E-4033-96D9-067FBD663141}"/>
              </a:ext>
            </a:extLst>
          </p:cNvPr>
          <p:cNvGraphicFramePr>
            <a:graphicFrameLocks noGrp="1"/>
          </p:cNvGraphicFramePr>
          <p:nvPr>
            <p:extLst>
              <p:ext uri="{D42A27DB-BD31-4B8C-83A1-F6EECF244321}">
                <p14:modId xmlns:p14="http://schemas.microsoft.com/office/powerpoint/2010/main" val="1912018437"/>
              </p:ext>
            </p:extLst>
          </p:nvPr>
        </p:nvGraphicFramePr>
        <p:xfrm>
          <a:off x="1437349" y="1715133"/>
          <a:ext cx="16602339" cy="7542534"/>
        </p:xfrm>
        <a:graphic>
          <a:graphicData uri="http://schemas.openxmlformats.org/drawingml/2006/table">
            <a:tbl>
              <a:tblPr firstRow="1" bandRow="1">
                <a:tableStyleId>{5C22544A-7EE6-4342-B048-85BDC9FD1C3A}</a:tableStyleId>
              </a:tblPr>
              <a:tblGrid>
                <a:gridCol w="16602339">
                  <a:extLst>
                    <a:ext uri="{9D8B030D-6E8A-4147-A177-3AD203B41FA5}">
                      <a16:colId xmlns:a16="http://schemas.microsoft.com/office/drawing/2014/main" val="1371728309"/>
                    </a:ext>
                  </a:extLst>
                </a:gridCol>
              </a:tblGrid>
              <a:tr h="928947">
                <a:tc>
                  <a:txBody>
                    <a:bodyPr/>
                    <a:lstStyle/>
                    <a:p>
                      <a:r>
                        <a:rPr lang="en-US" sz="2500" dirty="0"/>
                        <a:t>Other perceived barriers/concerns that might prevent you from providing telehealth-based emergency care to Medicare beneficiaries</a:t>
                      </a:r>
                    </a:p>
                  </a:txBody>
                  <a:tcPr marL="86891" marR="86891" marT="43446" marB="43446" anchor="b"/>
                </a:tc>
                <a:extLst>
                  <a:ext uri="{0D108BD9-81ED-4DB2-BD59-A6C34878D82A}">
                    <a16:rowId xmlns:a16="http://schemas.microsoft.com/office/drawing/2014/main" val="441325197"/>
                  </a:ext>
                </a:extLst>
              </a:tr>
              <a:tr h="567764">
                <a:tc>
                  <a:txBody>
                    <a:bodyPr/>
                    <a:lstStyle/>
                    <a:p>
                      <a:r>
                        <a:rPr lang="en-US" sz="2500" dirty="0">
                          <a:solidFill>
                            <a:schemeClr val="tx1">
                              <a:lumMod val="75000"/>
                              <a:lumOff val="25000"/>
                            </a:schemeClr>
                          </a:solidFill>
                        </a:rPr>
                        <a:t>I don’t see Medicare As we are a veteran’s hospital and don’t bill for ED services for veterans</a:t>
                      </a:r>
                    </a:p>
                  </a:txBody>
                  <a:tcPr marL="86891" marR="86891" marT="43446" marB="43446" anchor="b"/>
                </a:tc>
                <a:extLst>
                  <a:ext uri="{0D108BD9-81ED-4DB2-BD59-A6C34878D82A}">
                    <a16:rowId xmlns:a16="http://schemas.microsoft.com/office/drawing/2014/main" val="2895364508"/>
                  </a:ext>
                </a:extLst>
              </a:tr>
              <a:tr h="1323180">
                <a:tc>
                  <a:txBody>
                    <a:bodyPr/>
                    <a:lstStyle/>
                    <a:p>
                      <a:r>
                        <a:rPr lang="en-US" sz="2500" dirty="0">
                          <a:solidFill>
                            <a:schemeClr val="tx1">
                              <a:lumMod val="75000"/>
                              <a:lumOff val="25000"/>
                            </a:schemeClr>
                          </a:solidFill>
                        </a:rPr>
                        <a:t>If telehealth were done in an emergency setting, then it wouldn't be an emergency... There is no ability for vitals, labs or tests.  Telehealth is possibly ok for minor urgent care, but even then, it really isn't that helpful if further testing is needed.</a:t>
                      </a:r>
                    </a:p>
                  </a:txBody>
                  <a:tcPr marL="86891" marR="86891" marT="43446" marB="43446" anchor="b"/>
                </a:tc>
                <a:extLst>
                  <a:ext uri="{0D108BD9-81ED-4DB2-BD59-A6C34878D82A}">
                    <a16:rowId xmlns:a16="http://schemas.microsoft.com/office/drawing/2014/main" val="2088816554"/>
                  </a:ext>
                </a:extLst>
              </a:tr>
              <a:tr h="567764">
                <a:tc>
                  <a:txBody>
                    <a:bodyPr/>
                    <a:lstStyle/>
                    <a:p>
                      <a:r>
                        <a:rPr lang="en-US" sz="2500" dirty="0">
                          <a:solidFill>
                            <a:schemeClr val="tx1">
                              <a:lumMod val="75000"/>
                              <a:lumOff val="25000"/>
                            </a:schemeClr>
                          </a:solidFill>
                        </a:rPr>
                        <a:t>Language barriers and communication would be difficult with some of these patients</a:t>
                      </a:r>
                    </a:p>
                  </a:txBody>
                  <a:tcPr marL="86891" marR="86891" marT="43446" marB="43446" anchor="b"/>
                </a:tc>
                <a:extLst>
                  <a:ext uri="{0D108BD9-81ED-4DB2-BD59-A6C34878D82A}">
                    <a16:rowId xmlns:a16="http://schemas.microsoft.com/office/drawing/2014/main" val="274540906"/>
                  </a:ext>
                </a:extLst>
              </a:tr>
              <a:tr h="567764">
                <a:tc>
                  <a:txBody>
                    <a:bodyPr/>
                    <a:lstStyle/>
                    <a:p>
                      <a:r>
                        <a:rPr lang="en-US" sz="2500" dirty="0">
                          <a:solidFill>
                            <a:schemeClr val="tx1">
                              <a:lumMod val="75000"/>
                              <a:lumOff val="25000"/>
                            </a:schemeClr>
                          </a:solidFill>
                        </a:rPr>
                        <a:t>Patient selection is most important</a:t>
                      </a:r>
                    </a:p>
                  </a:txBody>
                  <a:tcPr marL="86891" marR="86891" marT="43446" marB="43446" anchor="b"/>
                </a:tc>
                <a:extLst>
                  <a:ext uri="{0D108BD9-81ED-4DB2-BD59-A6C34878D82A}">
                    <a16:rowId xmlns:a16="http://schemas.microsoft.com/office/drawing/2014/main" val="3534185831"/>
                  </a:ext>
                </a:extLst>
              </a:tr>
              <a:tr h="567764">
                <a:tc>
                  <a:txBody>
                    <a:bodyPr/>
                    <a:lstStyle/>
                    <a:p>
                      <a:r>
                        <a:rPr lang="en-US" sz="2500" dirty="0">
                          <a:solidFill>
                            <a:schemeClr val="tx1">
                              <a:lumMod val="75000"/>
                              <a:lumOff val="25000"/>
                            </a:schemeClr>
                          </a:solidFill>
                        </a:rPr>
                        <a:t>Payment, system, being forced to do too much work on shift outside of core patient care</a:t>
                      </a:r>
                    </a:p>
                  </a:txBody>
                  <a:tcPr marL="86891" marR="86891" marT="43446" marB="43446" anchor="b"/>
                </a:tc>
                <a:extLst>
                  <a:ext uri="{0D108BD9-81ED-4DB2-BD59-A6C34878D82A}">
                    <a16:rowId xmlns:a16="http://schemas.microsoft.com/office/drawing/2014/main" val="167733627"/>
                  </a:ext>
                </a:extLst>
              </a:tr>
              <a:tr h="567764">
                <a:tc>
                  <a:txBody>
                    <a:bodyPr/>
                    <a:lstStyle/>
                    <a:p>
                      <a:r>
                        <a:rPr lang="en-US" sz="2500" dirty="0">
                          <a:solidFill>
                            <a:schemeClr val="tx1">
                              <a:lumMod val="75000"/>
                              <a:lumOff val="25000"/>
                            </a:schemeClr>
                          </a:solidFill>
                        </a:rPr>
                        <a:t>Somewhat paradoxical: emergency care/evaluation &amp; telehealth visit</a:t>
                      </a:r>
                    </a:p>
                  </a:txBody>
                  <a:tcPr marL="86891" marR="86891" marT="43446" marB="43446" anchor="b"/>
                </a:tc>
                <a:extLst>
                  <a:ext uri="{0D108BD9-81ED-4DB2-BD59-A6C34878D82A}">
                    <a16:rowId xmlns:a16="http://schemas.microsoft.com/office/drawing/2014/main" val="1952173720"/>
                  </a:ext>
                </a:extLst>
              </a:tr>
              <a:tr h="954876">
                <a:tc>
                  <a:txBody>
                    <a:bodyPr/>
                    <a:lstStyle/>
                    <a:p>
                      <a:r>
                        <a:rPr lang="en-US" sz="2500" dirty="0">
                          <a:solidFill>
                            <a:schemeClr val="tx1">
                              <a:lumMod val="75000"/>
                              <a:lumOff val="25000"/>
                            </a:schemeClr>
                          </a:solidFill>
                        </a:rPr>
                        <a:t>Telehealth opportunities seem to be driven more by corporate profits than patient care.  I don’t think this is in the patient’s best interest</a:t>
                      </a:r>
                    </a:p>
                  </a:txBody>
                  <a:tcPr marL="86891" marR="86891" marT="43446" marB="43446" anchor="b"/>
                </a:tc>
                <a:extLst>
                  <a:ext uri="{0D108BD9-81ED-4DB2-BD59-A6C34878D82A}">
                    <a16:rowId xmlns:a16="http://schemas.microsoft.com/office/drawing/2014/main" val="3260572519"/>
                  </a:ext>
                </a:extLst>
              </a:tr>
              <a:tr h="567764">
                <a:tc>
                  <a:txBody>
                    <a:bodyPr/>
                    <a:lstStyle/>
                    <a:p>
                      <a:r>
                        <a:rPr lang="en-US" sz="2500" dirty="0">
                          <a:solidFill>
                            <a:schemeClr val="tx1">
                              <a:lumMod val="75000"/>
                              <a:lumOff val="25000"/>
                            </a:schemeClr>
                          </a:solidFill>
                        </a:rPr>
                        <a:t>That providers tend to treat more frequently with meds such as antibiotics because of more limited data.</a:t>
                      </a:r>
                    </a:p>
                  </a:txBody>
                  <a:tcPr marL="86891" marR="86891" marT="43446" marB="43446" anchor="b"/>
                </a:tc>
                <a:extLst>
                  <a:ext uri="{0D108BD9-81ED-4DB2-BD59-A6C34878D82A}">
                    <a16:rowId xmlns:a16="http://schemas.microsoft.com/office/drawing/2014/main" val="1680722158"/>
                  </a:ext>
                </a:extLst>
              </a:tr>
              <a:tr h="928947">
                <a:tc>
                  <a:txBody>
                    <a:bodyPr/>
                    <a:lstStyle/>
                    <a:p>
                      <a:r>
                        <a:rPr lang="en-US" sz="2500" dirty="0">
                          <a:solidFill>
                            <a:schemeClr val="tx1">
                              <a:lumMod val="75000"/>
                              <a:lumOff val="25000"/>
                            </a:schemeClr>
                          </a:solidFill>
                        </a:rPr>
                        <a:t>The software used at our facility is a major barrier to telehealth. Most patients can’t figure out how to download/ install it</a:t>
                      </a:r>
                    </a:p>
                  </a:txBody>
                  <a:tcPr marL="86891" marR="86891" marT="43446" marB="43446" anchor="b"/>
                </a:tc>
                <a:extLst>
                  <a:ext uri="{0D108BD9-81ED-4DB2-BD59-A6C34878D82A}">
                    <a16:rowId xmlns:a16="http://schemas.microsoft.com/office/drawing/2014/main" val="1016117844"/>
                  </a:ext>
                </a:extLst>
              </a:tr>
            </a:tbl>
          </a:graphicData>
        </a:graphic>
      </p:graphicFrame>
    </p:spTree>
    <p:extLst>
      <p:ext uri="{BB962C8B-B14F-4D97-AF65-F5344CB8AC3E}">
        <p14:creationId xmlns:p14="http://schemas.microsoft.com/office/powerpoint/2010/main" val="3365309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C960A4-626E-415E-B445-C3820783C029}"/>
              </a:ext>
            </a:extLst>
          </p:cNvPr>
          <p:cNvPicPr>
            <a:picLocks noChangeAspect="1"/>
          </p:cNvPicPr>
          <p:nvPr/>
        </p:nvPicPr>
        <p:blipFill rotWithShape="1">
          <a:blip r:embed="rId2"/>
          <a:srcRect b="23847"/>
          <a:stretch/>
        </p:blipFill>
        <p:spPr>
          <a:xfrm>
            <a:off x="5639890" y="9134570"/>
            <a:ext cx="8439278" cy="737738"/>
          </a:xfrm>
          <a:prstGeom prst="rect">
            <a:avLst/>
          </a:prstGeom>
        </p:spPr>
      </p:pic>
      <p:sp>
        <p:nvSpPr>
          <p:cNvPr id="2" name="Title 1">
            <a:extLst>
              <a:ext uri="{FF2B5EF4-FFF2-40B4-BE49-F238E27FC236}">
                <a16:creationId xmlns:a16="http://schemas.microsoft.com/office/drawing/2014/main" id="{987162A2-B2E0-474B-8C4C-D9B2112CF774}"/>
              </a:ext>
            </a:extLst>
          </p:cNvPr>
          <p:cNvSpPr>
            <a:spLocks noGrp="1"/>
          </p:cNvSpPr>
          <p:nvPr>
            <p:ph type="title"/>
          </p:nvPr>
        </p:nvSpPr>
        <p:spPr/>
        <p:txBody>
          <a:bodyPr/>
          <a:lstStyle/>
          <a:p>
            <a:r>
              <a:rPr lang="en-US" dirty="0"/>
              <a:t>Survey Q2: In-Home Care Capabilities</a:t>
            </a:r>
            <a:endParaRPr lang="en-US" sz="4000" dirty="0"/>
          </a:p>
        </p:txBody>
      </p:sp>
      <p:pic>
        <p:nvPicPr>
          <p:cNvPr id="10" name="Picture 9">
            <a:extLst>
              <a:ext uri="{FF2B5EF4-FFF2-40B4-BE49-F238E27FC236}">
                <a16:creationId xmlns:a16="http://schemas.microsoft.com/office/drawing/2014/main" id="{F36C08F9-71BD-4257-BB97-43CBA6D83DD0}"/>
              </a:ext>
            </a:extLst>
          </p:cNvPr>
          <p:cNvPicPr>
            <a:picLocks noChangeAspect="1"/>
          </p:cNvPicPr>
          <p:nvPr/>
        </p:nvPicPr>
        <p:blipFill>
          <a:blip r:embed="rId3"/>
          <a:stretch>
            <a:fillRect/>
          </a:stretch>
        </p:blipFill>
        <p:spPr>
          <a:xfrm>
            <a:off x="598392" y="1787623"/>
            <a:ext cx="8344655" cy="355933"/>
          </a:xfrm>
          <a:prstGeom prst="rect">
            <a:avLst/>
          </a:prstGeom>
        </p:spPr>
      </p:pic>
      <p:sp>
        <p:nvSpPr>
          <p:cNvPr id="4" name="Text Placeholder 3">
            <a:extLst>
              <a:ext uri="{FF2B5EF4-FFF2-40B4-BE49-F238E27FC236}">
                <a16:creationId xmlns:a16="http://schemas.microsoft.com/office/drawing/2014/main" id="{3A585B7B-FB82-064F-81E9-090AF8759C28}"/>
              </a:ext>
            </a:extLst>
          </p:cNvPr>
          <p:cNvSpPr>
            <a:spLocks noGrp="1"/>
          </p:cNvSpPr>
          <p:nvPr>
            <p:ph type="body" sz="quarter" idx="10"/>
          </p:nvPr>
        </p:nvSpPr>
        <p:spPr>
          <a:xfrm>
            <a:off x="657851" y="1451148"/>
            <a:ext cx="18161341" cy="479223"/>
          </a:xfrm>
        </p:spPr>
        <p:txBody>
          <a:bodyPr>
            <a:noAutofit/>
          </a:bodyPr>
          <a:lstStyle/>
          <a:p>
            <a:r>
              <a:rPr lang="en-US" sz="3000" dirty="0"/>
              <a:t>On a scale of 1–5, </a:t>
            </a:r>
            <a:r>
              <a:rPr lang="en-US" sz="3000" dirty="0">
                <a:solidFill>
                  <a:schemeClr val="accent1"/>
                </a:solidFill>
              </a:rPr>
              <a:t>please rate the importance of the following necessary capabilities for someone at the patient’s home to help with the telehealth visit </a:t>
            </a:r>
            <a:endParaRPr lang="en-US" sz="3000" dirty="0"/>
          </a:p>
        </p:txBody>
      </p:sp>
      <p:sp>
        <p:nvSpPr>
          <p:cNvPr id="11" name="TextBox 10">
            <a:extLst>
              <a:ext uri="{FF2B5EF4-FFF2-40B4-BE49-F238E27FC236}">
                <a16:creationId xmlns:a16="http://schemas.microsoft.com/office/drawing/2014/main" id="{260FC389-D61C-4A40-8433-C143F6C1FEDA}"/>
              </a:ext>
            </a:extLst>
          </p:cNvPr>
          <p:cNvSpPr txBox="1"/>
          <p:nvPr/>
        </p:nvSpPr>
        <p:spPr>
          <a:xfrm>
            <a:off x="657851" y="2604084"/>
            <a:ext cx="18403357" cy="461665"/>
          </a:xfrm>
          <a:prstGeom prst="rect">
            <a:avLst/>
          </a:prstGeom>
          <a:noFill/>
        </p:spPr>
        <p:txBody>
          <a:bodyPr wrap="square">
            <a:spAutoFit/>
          </a:bodyPr>
          <a:lstStyle/>
          <a:p>
            <a:r>
              <a:rPr lang="en-US" sz="2400" dirty="0">
                <a:solidFill>
                  <a:schemeClr val="accent2"/>
                </a:solidFill>
              </a:rPr>
              <a:t>Statements/graphs below are ranked in order of most important capabilities to least (based on sum of scale options 1 and 2)</a:t>
            </a:r>
          </a:p>
        </p:txBody>
      </p:sp>
      <p:sp>
        <p:nvSpPr>
          <p:cNvPr id="12" name="TextBox 11">
            <a:extLst>
              <a:ext uri="{FF2B5EF4-FFF2-40B4-BE49-F238E27FC236}">
                <a16:creationId xmlns:a16="http://schemas.microsoft.com/office/drawing/2014/main" id="{CDC94884-7A24-47BC-99D5-5E7E65D71C44}"/>
              </a:ext>
            </a:extLst>
          </p:cNvPr>
          <p:cNvSpPr txBox="1"/>
          <p:nvPr/>
        </p:nvSpPr>
        <p:spPr>
          <a:xfrm>
            <a:off x="7115860" y="3428867"/>
            <a:ext cx="4911360" cy="1107996"/>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2. Ability and authority to help patients with telehealth and remote monitoring technology</a:t>
            </a:r>
          </a:p>
        </p:txBody>
      </p:sp>
      <p:sp>
        <p:nvSpPr>
          <p:cNvPr id="13" name="TextBox 12">
            <a:extLst>
              <a:ext uri="{FF2B5EF4-FFF2-40B4-BE49-F238E27FC236}">
                <a16:creationId xmlns:a16="http://schemas.microsoft.com/office/drawing/2014/main" id="{50D8CB90-403F-4C20-ACB7-FF6DAE79E304}"/>
              </a:ext>
            </a:extLst>
          </p:cNvPr>
          <p:cNvSpPr txBox="1"/>
          <p:nvPr/>
        </p:nvSpPr>
        <p:spPr>
          <a:xfrm>
            <a:off x="1627486" y="3426951"/>
            <a:ext cx="3930191" cy="1107996"/>
          </a:xfrm>
          <a:prstGeom prst="rect">
            <a:avLst/>
          </a:prstGeom>
          <a:noFill/>
        </p:spPr>
        <p:txBody>
          <a:bodyPr wrap="square">
            <a:spAutoFit/>
          </a:bodyPr>
          <a:lstStyle/>
          <a:p>
            <a:pPr marL="0" indent="0" algn="ctr" rtl="0">
              <a:buNone/>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1. Ability to escalate care as needed, including transport to the ED</a:t>
            </a:r>
          </a:p>
        </p:txBody>
      </p:sp>
      <p:sp>
        <p:nvSpPr>
          <p:cNvPr id="14" name="TextBox 13">
            <a:extLst>
              <a:ext uri="{FF2B5EF4-FFF2-40B4-BE49-F238E27FC236}">
                <a16:creationId xmlns:a16="http://schemas.microsoft.com/office/drawing/2014/main" id="{02BC8449-ACCA-42C9-8610-0E4B82276D9D}"/>
              </a:ext>
            </a:extLst>
          </p:cNvPr>
          <p:cNvSpPr txBox="1"/>
          <p:nvPr/>
        </p:nvSpPr>
        <p:spPr>
          <a:xfrm>
            <a:off x="13157134" y="3451090"/>
            <a:ext cx="5743296" cy="1107996"/>
          </a:xfrm>
          <a:prstGeom prst="rect">
            <a:avLst/>
          </a:prstGeom>
          <a:noFill/>
        </p:spPr>
        <p:txBody>
          <a:bodyPr wrap="square">
            <a:spAutoFit/>
          </a:bodyPr>
          <a:lstStyle/>
          <a:p>
            <a:pPr algn="ctr" rtl="0">
              <a:defRPr sz="11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3. Ability and authority to provide diagnostic support (</a:t>
            </a:r>
            <a:r>
              <a:rPr lang="en-US" sz="2200" dirty="0" err="1">
                <a:solidFill>
                  <a:schemeClr val="tx1">
                    <a:lumMod val="75000"/>
                    <a:lumOff val="25000"/>
                  </a:schemeClr>
                </a:solidFill>
              </a:rPr>
              <a:t>eg</a:t>
            </a:r>
            <a:r>
              <a:rPr lang="en-US" sz="2200" dirty="0">
                <a:solidFill>
                  <a:schemeClr val="tx1">
                    <a:lumMod val="75000"/>
                    <a:lumOff val="25000"/>
                  </a:schemeClr>
                </a:solidFill>
              </a:rPr>
              <a:t>, obtain vital signs, lung sounds, 12-lead ECG, Sp02 etc.)</a:t>
            </a:r>
          </a:p>
        </p:txBody>
      </p:sp>
      <p:graphicFrame>
        <p:nvGraphicFramePr>
          <p:cNvPr id="19" name="Chart 18">
            <a:extLst>
              <a:ext uri="{FF2B5EF4-FFF2-40B4-BE49-F238E27FC236}">
                <a16:creationId xmlns:a16="http://schemas.microsoft.com/office/drawing/2014/main" id="{AF02D239-DF04-483F-8441-49E67A501923}"/>
              </a:ext>
            </a:extLst>
          </p:cNvPr>
          <p:cNvGraphicFramePr>
            <a:graphicFrameLocks/>
          </p:cNvGraphicFramePr>
          <p:nvPr>
            <p:extLst>
              <p:ext uri="{D42A27DB-BD31-4B8C-83A1-F6EECF244321}">
                <p14:modId xmlns:p14="http://schemas.microsoft.com/office/powerpoint/2010/main" val="3284195938"/>
              </p:ext>
            </p:extLst>
          </p:nvPr>
        </p:nvGraphicFramePr>
        <p:xfrm>
          <a:off x="1199217" y="4763548"/>
          <a:ext cx="4786730" cy="48536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EC43D8A3-90AD-416E-93FF-1BB469657213}"/>
              </a:ext>
            </a:extLst>
          </p:cNvPr>
          <p:cNvGraphicFramePr>
            <a:graphicFrameLocks/>
          </p:cNvGraphicFramePr>
          <p:nvPr>
            <p:extLst>
              <p:ext uri="{D42A27DB-BD31-4B8C-83A1-F6EECF244321}">
                <p14:modId xmlns:p14="http://schemas.microsoft.com/office/powerpoint/2010/main" val="3431066468"/>
              </p:ext>
            </p:extLst>
          </p:nvPr>
        </p:nvGraphicFramePr>
        <p:xfrm>
          <a:off x="6797502" y="4741324"/>
          <a:ext cx="5548076" cy="48536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a:extLst>
              <a:ext uri="{FF2B5EF4-FFF2-40B4-BE49-F238E27FC236}">
                <a16:creationId xmlns:a16="http://schemas.microsoft.com/office/drawing/2014/main" id="{15873235-89BF-451D-93F5-F05CE54D6568}"/>
              </a:ext>
            </a:extLst>
          </p:cNvPr>
          <p:cNvGraphicFramePr>
            <a:graphicFrameLocks/>
          </p:cNvGraphicFramePr>
          <p:nvPr>
            <p:extLst>
              <p:ext uri="{D42A27DB-BD31-4B8C-83A1-F6EECF244321}">
                <p14:modId xmlns:p14="http://schemas.microsoft.com/office/powerpoint/2010/main" val="3586938397"/>
              </p:ext>
            </p:extLst>
          </p:nvPr>
        </p:nvGraphicFramePr>
        <p:xfrm>
          <a:off x="11381986" y="4787687"/>
          <a:ext cx="9399390" cy="485361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38953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C960A4-626E-415E-B445-C3820783C029}"/>
              </a:ext>
            </a:extLst>
          </p:cNvPr>
          <p:cNvPicPr>
            <a:picLocks noChangeAspect="1"/>
          </p:cNvPicPr>
          <p:nvPr/>
        </p:nvPicPr>
        <p:blipFill rotWithShape="1">
          <a:blip r:embed="rId2"/>
          <a:srcRect b="23847"/>
          <a:stretch/>
        </p:blipFill>
        <p:spPr>
          <a:xfrm>
            <a:off x="5832572" y="9207587"/>
            <a:ext cx="7811894" cy="682894"/>
          </a:xfrm>
          <a:prstGeom prst="rect">
            <a:avLst/>
          </a:prstGeom>
        </p:spPr>
      </p:pic>
      <p:sp>
        <p:nvSpPr>
          <p:cNvPr id="2" name="Title 1">
            <a:extLst>
              <a:ext uri="{FF2B5EF4-FFF2-40B4-BE49-F238E27FC236}">
                <a16:creationId xmlns:a16="http://schemas.microsoft.com/office/drawing/2014/main" id="{987162A2-B2E0-474B-8C4C-D9B2112CF774}"/>
              </a:ext>
            </a:extLst>
          </p:cNvPr>
          <p:cNvSpPr>
            <a:spLocks noGrp="1"/>
          </p:cNvSpPr>
          <p:nvPr>
            <p:ph type="title"/>
          </p:nvPr>
        </p:nvSpPr>
        <p:spPr/>
        <p:txBody>
          <a:bodyPr/>
          <a:lstStyle/>
          <a:p>
            <a:r>
              <a:rPr lang="en-US" dirty="0"/>
              <a:t>Survey Q2: In-Home Care Capabilities </a:t>
            </a:r>
            <a:r>
              <a:rPr lang="en-US" sz="4000" dirty="0"/>
              <a:t>(continued)</a:t>
            </a:r>
          </a:p>
        </p:txBody>
      </p:sp>
      <p:pic>
        <p:nvPicPr>
          <p:cNvPr id="10" name="Picture 9">
            <a:extLst>
              <a:ext uri="{FF2B5EF4-FFF2-40B4-BE49-F238E27FC236}">
                <a16:creationId xmlns:a16="http://schemas.microsoft.com/office/drawing/2014/main" id="{F36C08F9-71BD-4257-BB97-43CBA6D83DD0}"/>
              </a:ext>
            </a:extLst>
          </p:cNvPr>
          <p:cNvPicPr>
            <a:picLocks noChangeAspect="1"/>
          </p:cNvPicPr>
          <p:nvPr/>
        </p:nvPicPr>
        <p:blipFill>
          <a:blip r:embed="rId3"/>
          <a:stretch>
            <a:fillRect/>
          </a:stretch>
        </p:blipFill>
        <p:spPr>
          <a:xfrm>
            <a:off x="598392" y="1787623"/>
            <a:ext cx="8344655" cy="355933"/>
          </a:xfrm>
          <a:prstGeom prst="rect">
            <a:avLst/>
          </a:prstGeom>
        </p:spPr>
      </p:pic>
      <p:sp>
        <p:nvSpPr>
          <p:cNvPr id="4" name="Text Placeholder 3">
            <a:extLst>
              <a:ext uri="{FF2B5EF4-FFF2-40B4-BE49-F238E27FC236}">
                <a16:creationId xmlns:a16="http://schemas.microsoft.com/office/drawing/2014/main" id="{3A585B7B-FB82-064F-81E9-090AF8759C28}"/>
              </a:ext>
            </a:extLst>
          </p:cNvPr>
          <p:cNvSpPr>
            <a:spLocks noGrp="1"/>
          </p:cNvSpPr>
          <p:nvPr>
            <p:ph type="body" sz="quarter" idx="10"/>
          </p:nvPr>
        </p:nvSpPr>
        <p:spPr>
          <a:xfrm>
            <a:off x="657851" y="1451148"/>
            <a:ext cx="18161341" cy="479223"/>
          </a:xfrm>
        </p:spPr>
        <p:txBody>
          <a:bodyPr>
            <a:noAutofit/>
          </a:bodyPr>
          <a:lstStyle/>
          <a:p>
            <a:r>
              <a:rPr lang="en-US" sz="3000" dirty="0"/>
              <a:t>On a scale of 1–5, </a:t>
            </a:r>
            <a:r>
              <a:rPr lang="en-US" sz="3000" dirty="0">
                <a:solidFill>
                  <a:schemeClr val="accent1"/>
                </a:solidFill>
              </a:rPr>
              <a:t>please rate the importance of the following necessary capabilities for someone at the patient’s home to help with the telehealth visit </a:t>
            </a:r>
            <a:endParaRPr lang="en-US" sz="3000" dirty="0"/>
          </a:p>
        </p:txBody>
      </p:sp>
      <p:sp>
        <p:nvSpPr>
          <p:cNvPr id="11" name="TextBox 10">
            <a:extLst>
              <a:ext uri="{FF2B5EF4-FFF2-40B4-BE49-F238E27FC236}">
                <a16:creationId xmlns:a16="http://schemas.microsoft.com/office/drawing/2014/main" id="{260FC389-D61C-4A40-8433-C143F6C1FEDA}"/>
              </a:ext>
            </a:extLst>
          </p:cNvPr>
          <p:cNvSpPr txBox="1"/>
          <p:nvPr/>
        </p:nvSpPr>
        <p:spPr>
          <a:xfrm>
            <a:off x="657851" y="2604084"/>
            <a:ext cx="18403357" cy="461665"/>
          </a:xfrm>
          <a:prstGeom prst="rect">
            <a:avLst/>
          </a:prstGeom>
          <a:noFill/>
        </p:spPr>
        <p:txBody>
          <a:bodyPr wrap="square">
            <a:spAutoFit/>
          </a:bodyPr>
          <a:lstStyle/>
          <a:p>
            <a:r>
              <a:rPr lang="en-US" sz="2400" dirty="0">
                <a:solidFill>
                  <a:schemeClr val="accent2"/>
                </a:solidFill>
              </a:rPr>
              <a:t>Statements/graphs below are ranked in order of most important capabilities to least (based on sum of scale options 1 and 2)</a:t>
            </a:r>
          </a:p>
        </p:txBody>
      </p:sp>
      <p:sp>
        <p:nvSpPr>
          <p:cNvPr id="12" name="TextBox 11">
            <a:extLst>
              <a:ext uri="{FF2B5EF4-FFF2-40B4-BE49-F238E27FC236}">
                <a16:creationId xmlns:a16="http://schemas.microsoft.com/office/drawing/2014/main" id="{CDC94884-7A24-47BC-99D5-5E7E65D71C44}"/>
              </a:ext>
            </a:extLst>
          </p:cNvPr>
          <p:cNvSpPr txBox="1"/>
          <p:nvPr/>
        </p:nvSpPr>
        <p:spPr>
          <a:xfrm>
            <a:off x="2962648" y="3403668"/>
            <a:ext cx="5229718" cy="1107996"/>
          </a:xfrm>
          <a:prstGeom prst="rect">
            <a:avLst/>
          </a:prstGeom>
          <a:noFill/>
        </p:spPr>
        <p:txBody>
          <a:bodyPr wrap="square">
            <a:spAutoFit/>
          </a:bodyPr>
          <a:lstStyle/>
          <a:p>
            <a:pPr algn="ctr" rtl="0">
              <a:defRPr sz="12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4. Ability and authority to administer ordered medications (</a:t>
            </a:r>
            <a:r>
              <a:rPr lang="en-US" sz="2200" dirty="0" err="1">
                <a:solidFill>
                  <a:schemeClr val="tx1">
                    <a:lumMod val="75000"/>
                    <a:lumOff val="25000"/>
                  </a:schemeClr>
                </a:solidFill>
              </a:rPr>
              <a:t>eg</a:t>
            </a:r>
            <a:r>
              <a:rPr lang="en-US" sz="2200" dirty="0">
                <a:solidFill>
                  <a:schemeClr val="tx1">
                    <a:lumMod val="75000"/>
                    <a:lumOff val="25000"/>
                  </a:schemeClr>
                </a:solidFill>
              </a:rPr>
              <a:t>, oxygen, respiratory treatments, IV therapy, etc.)</a:t>
            </a:r>
          </a:p>
        </p:txBody>
      </p:sp>
      <p:sp>
        <p:nvSpPr>
          <p:cNvPr id="14" name="TextBox 13">
            <a:extLst>
              <a:ext uri="{FF2B5EF4-FFF2-40B4-BE49-F238E27FC236}">
                <a16:creationId xmlns:a16="http://schemas.microsoft.com/office/drawing/2014/main" id="{02BC8449-ACCA-42C9-8610-0E4B82276D9D}"/>
              </a:ext>
            </a:extLst>
          </p:cNvPr>
          <p:cNvSpPr txBox="1"/>
          <p:nvPr/>
        </p:nvSpPr>
        <p:spPr>
          <a:xfrm>
            <a:off x="10771094" y="3464659"/>
            <a:ext cx="5743296" cy="769441"/>
          </a:xfrm>
          <a:prstGeom prst="rect">
            <a:avLst/>
          </a:prstGeom>
          <a:noFill/>
        </p:spPr>
        <p:txBody>
          <a:bodyPr wrap="square">
            <a:spAutoFit/>
          </a:bodyPr>
          <a:lstStyle/>
          <a:p>
            <a:pPr algn="ctr" rtl="0">
              <a:defRPr sz="12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5. Ability and authority to provide in-home assessment of patient safety and wellbeing</a:t>
            </a:r>
          </a:p>
        </p:txBody>
      </p:sp>
      <p:graphicFrame>
        <p:nvGraphicFramePr>
          <p:cNvPr id="16" name="Chart 15">
            <a:extLst>
              <a:ext uri="{FF2B5EF4-FFF2-40B4-BE49-F238E27FC236}">
                <a16:creationId xmlns:a16="http://schemas.microsoft.com/office/drawing/2014/main" id="{3DD5FE10-2AF6-4884-995F-AD3259059A3D}"/>
              </a:ext>
            </a:extLst>
          </p:cNvPr>
          <p:cNvGraphicFramePr>
            <a:graphicFrameLocks/>
          </p:cNvGraphicFramePr>
          <p:nvPr>
            <p:extLst>
              <p:ext uri="{D42A27DB-BD31-4B8C-83A1-F6EECF244321}">
                <p14:modId xmlns:p14="http://schemas.microsoft.com/office/powerpoint/2010/main" val="524106240"/>
              </p:ext>
            </p:extLst>
          </p:nvPr>
        </p:nvGraphicFramePr>
        <p:xfrm>
          <a:off x="2791469" y="4539046"/>
          <a:ext cx="5945087" cy="49826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1B125E73-1D8A-41A9-B3BF-B232F7D17BD6}"/>
              </a:ext>
            </a:extLst>
          </p:cNvPr>
          <p:cNvGraphicFramePr>
            <a:graphicFrameLocks/>
          </p:cNvGraphicFramePr>
          <p:nvPr>
            <p:extLst>
              <p:ext uri="{D42A27DB-BD31-4B8C-83A1-F6EECF244321}">
                <p14:modId xmlns:p14="http://schemas.microsoft.com/office/powerpoint/2010/main" val="1232004213"/>
              </p:ext>
            </p:extLst>
          </p:nvPr>
        </p:nvGraphicFramePr>
        <p:xfrm>
          <a:off x="10471375" y="4540970"/>
          <a:ext cx="6342734" cy="49826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66609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C960A4-626E-415E-B445-C3820783C029}"/>
              </a:ext>
            </a:extLst>
          </p:cNvPr>
          <p:cNvPicPr>
            <a:picLocks noChangeAspect="1"/>
          </p:cNvPicPr>
          <p:nvPr/>
        </p:nvPicPr>
        <p:blipFill rotWithShape="1">
          <a:blip r:embed="rId2"/>
          <a:srcRect b="23847"/>
          <a:stretch/>
        </p:blipFill>
        <p:spPr>
          <a:xfrm>
            <a:off x="5639890" y="9134570"/>
            <a:ext cx="8439278" cy="737738"/>
          </a:xfrm>
          <a:prstGeom prst="rect">
            <a:avLst/>
          </a:prstGeom>
        </p:spPr>
      </p:pic>
      <p:sp>
        <p:nvSpPr>
          <p:cNvPr id="2" name="Title 1">
            <a:extLst>
              <a:ext uri="{FF2B5EF4-FFF2-40B4-BE49-F238E27FC236}">
                <a16:creationId xmlns:a16="http://schemas.microsoft.com/office/drawing/2014/main" id="{987162A2-B2E0-474B-8C4C-D9B2112CF774}"/>
              </a:ext>
            </a:extLst>
          </p:cNvPr>
          <p:cNvSpPr>
            <a:spLocks noGrp="1"/>
          </p:cNvSpPr>
          <p:nvPr>
            <p:ph type="title"/>
          </p:nvPr>
        </p:nvSpPr>
        <p:spPr>
          <a:xfrm>
            <a:off x="334109" y="397276"/>
            <a:ext cx="18161342" cy="924306"/>
          </a:xfrm>
        </p:spPr>
        <p:txBody>
          <a:bodyPr/>
          <a:lstStyle/>
          <a:p>
            <a:r>
              <a:rPr lang="en-US" dirty="0"/>
              <a:t>Survey Q3: Telehealth Motivations</a:t>
            </a:r>
            <a:endParaRPr lang="en-US" sz="4000" dirty="0"/>
          </a:p>
        </p:txBody>
      </p:sp>
      <p:pic>
        <p:nvPicPr>
          <p:cNvPr id="10" name="Picture 9">
            <a:extLst>
              <a:ext uri="{FF2B5EF4-FFF2-40B4-BE49-F238E27FC236}">
                <a16:creationId xmlns:a16="http://schemas.microsoft.com/office/drawing/2014/main" id="{F36C08F9-71BD-4257-BB97-43CBA6D83DD0}"/>
              </a:ext>
            </a:extLst>
          </p:cNvPr>
          <p:cNvPicPr>
            <a:picLocks noChangeAspect="1"/>
          </p:cNvPicPr>
          <p:nvPr/>
        </p:nvPicPr>
        <p:blipFill>
          <a:blip r:embed="rId3"/>
          <a:stretch>
            <a:fillRect/>
          </a:stretch>
        </p:blipFill>
        <p:spPr>
          <a:xfrm>
            <a:off x="598392" y="1787623"/>
            <a:ext cx="8344655" cy="355933"/>
          </a:xfrm>
          <a:prstGeom prst="rect">
            <a:avLst/>
          </a:prstGeom>
        </p:spPr>
      </p:pic>
      <p:sp>
        <p:nvSpPr>
          <p:cNvPr id="4" name="Text Placeholder 3">
            <a:extLst>
              <a:ext uri="{FF2B5EF4-FFF2-40B4-BE49-F238E27FC236}">
                <a16:creationId xmlns:a16="http://schemas.microsoft.com/office/drawing/2014/main" id="{3A585B7B-FB82-064F-81E9-090AF8759C28}"/>
              </a:ext>
            </a:extLst>
          </p:cNvPr>
          <p:cNvSpPr>
            <a:spLocks noGrp="1"/>
          </p:cNvSpPr>
          <p:nvPr>
            <p:ph type="body" sz="quarter" idx="10"/>
          </p:nvPr>
        </p:nvSpPr>
        <p:spPr>
          <a:xfrm>
            <a:off x="334109" y="1451148"/>
            <a:ext cx="18938630" cy="479223"/>
          </a:xfrm>
        </p:spPr>
        <p:txBody>
          <a:bodyPr>
            <a:noAutofit/>
          </a:bodyPr>
          <a:lstStyle/>
          <a:p>
            <a:r>
              <a:rPr lang="en-US" sz="3000" dirty="0"/>
              <a:t>On a scale of 1–5, </a:t>
            </a:r>
            <a:r>
              <a:rPr lang="en-US" sz="3000" dirty="0">
                <a:solidFill>
                  <a:schemeClr val="accent1"/>
                </a:solidFill>
              </a:rPr>
              <a:t>please rate the importance of the following motivations for you to consider providing telehealth-based emergency care to Medicare beneficiaries</a:t>
            </a:r>
            <a:br>
              <a:rPr lang="en-US" sz="3000" dirty="0"/>
            </a:br>
            <a:endParaRPr lang="en-US" sz="3000" dirty="0"/>
          </a:p>
          <a:p>
            <a:endParaRPr lang="en-US" sz="3000" dirty="0"/>
          </a:p>
        </p:txBody>
      </p:sp>
      <p:sp>
        <p:nvSpPr>
          <p:cNvPr id="11" name="TextBox 10">
            <a:extLst>
              <a:ext uri="{FF2B5EF4-FFF2-40B4-BE49-F238E27FC236}">
                <a16:creationId xmlns:a16="http://schemas.microsoft.com/office/drawing/2014/main" id="{260FC389-D61C-4A40-8433-C143F6C1FEDA}"/>
              </a:ext>
            </a:extLst>
          </p:cNvPr>
          <p:cNvSpPr txBox="1"/>
          <p:nvPr/>
        </p:nvSpPr>
        <p:spPr>
          <a:xfrm>
            <a:off x="536840" y="2604084"/>
            <a:ext cx="18403357" cy="461665"/>
          </a:xfrm>
          <a:prstGeom prst="rect">
            <a:avLst/>
          </a:prstGeom>
          <a:noFill/>
        </p:spPr>
        <p:txBody>
          <a:bodyPr wrap="square">
            <a:spAutoFit/>
          </a:bodyPr>
          <a:lstStyle/>
          <a:p>
            <a:r>
              <a:rPr lang="en-US" sz="2400" dirty="0">
                <a:solidFill>
                  <a:schemeClr val="accent2"/>
                </a:solidFill>
              </a:rPr>
              <a:t>Statements/graphs below are ranked in order of most important motivations to least important (based on sum of scale options 1 and 2)</a:t>
            </a:r>
          </a:p>
        </p:txBody>
      </p:sp>
      <p:sp>
        <p:nvSpPr>
          <p:cNvPr id="12" name="TextBox 11">
            <a:extLst>
              <a:ext uri="{FF2B5EF4-FFF2-40B4-BE49-F238E27FC236}">
                <a16:creationId xmlns:a16="http://schemas.microsoft.com/office/drawing/2014/main" id="{CDC94884-7A24-47BC-99D5-5E7E65D71C44}"/>
              </a:ext>
            </a:extLst>
          </p:cNvPr>
          <p:cNvSpPr txBox="1"/>
          <p:nvPr/>
        </p:nvSpPr>
        <p:spPr>
          <a:xfrm>
            <a:off x="6833169" y="3533080"/>
            <a:ext cx="4911360" cy="1107996"/>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2. Quickly address non-life-threatening complaints that may not have needed an ED visit</a:t>
            </a:r>
          </a:p>
        </p:txBody>
      </p:sp>
      <p:sp>
        <p:nvSpPr>
          <p:cNvPr id="13" name="TextBox 12">
            <a:extLst>
              <a:ext uri="{FF2B5EF4-FFF2-40B4-BE49-F238E27FC236}">
                <a16:creationId xmlns:a16="http://schemas.microsoft.com/office/drawing/2014/main" id="{50D8CB90-403F-4C20-ACB7-FF6DAE79E304}"/>
              </a:ext>
            </a:extLst>
          </p:cNvPr>
          <p:cNvSpPr txBox="1"/>
          <p:nvPr/>
        </p:nvSpPr>
        <p:spPr>
          <a:xfrm>
            <a:off x="770949" y="3533080"/>
            <a:ext cx="4786729" cy="1107996"/>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1. Clinical benefits of early engagement with the option to escalate care to the ED, if necessary</a:t>
            </a:r>
          </a:p>
        </p:txBody>
      </p:sp>
      <p:sp>
        <p:nvSpPr>
          <p:cNvPr id="14" name="TextBox 13">
            <a:extLst>
              <a:ext uri="{FF2B5EF4-FFF2-40B4-BE49-F238E27FC236}">
                <a16:creationId xmlns:a16="http://schemas.microsoft.com/office/drawing/2014/main" id="{02BC8449-ACCA-42C9-8610-0E4B82276D9D}"/>
              </a:ext>
            </a:extLst>
          </p:cNvPr>
          <p:cNvSpPr txBox="1"/>
          <p:nvPr/>
        </p:nvSpPr>
        <p:spPr>
          <a:xfrm>
            <a:off x="13020021" y="3539012"/>
            <a:ext cx="5257800" cy="1107996"/>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3. Opportunities to reassure and treat patients fearful of COVID-exposure in the ED</a:t>
            </a:r>
          </a:p>
        </p:txBody>
      </p:sp>
      <p:graphicFrame>
        <p:nvGraphicFramePr>
          <p:cNvPr id="16" name="Chart 15">
            <a:extLst>
              <a:ext uri="{FF2B5EF4-FFF2-40B4-BE49-F238E27FC236}">
                <a16:creationId xmlns:a16="http://schemas.microsoft.com/office/drawing/2014/main" id="{72562993-8757-4063-AC22-2C331F4B413F}"/>
              </a:ext>
            </a:extLst>
          </p:cNvPr>
          <p:cNvGraphicFramePr>
            <a:graphicFrameLocks/>
          </p:cNvGraphicFramePr>
          <p:nvPr>
            <p:extLst>
              <p:ext uri="{D42A27DB-BD31-4B8C-83A1-F6EECF244321}">
                <p14:modId xmlns:p14="http://schemas.microsoft.com/office/powerpoint/2010/main" val="1801598050"/>
              </p:ext>
            </p:extLst>
          </p:nvPr>
        </p:nvGraphicFramePr>
        <p:xfrm>
          <a:off x="735752" y="4781755"/>
          <a:ext cx="5387307" cy="48536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6ED5BD9B-B6DD-45FB-94F3-F527D0D1CB53}"/>
              </a:ext>
            </a:extLst>
          </p:cNvPr>
          <p:cNvGraphicFramePr>
            <a:graphicFrameLocks/>
          </p:cNvGraphicFramePr>
          <p:nvPr>
            <p:extLst>
              <p:ext uri="{D42A27DB-BD31-4B8C-83A1-F6EECF244321}">
                <p14:modId xmlns:p14="http://schemas.microsoft.com/office/powerpoint/2010/main" val="3748863707"/>
              </p:ext>
            </p:extLst>
          </p:nvPr>
        </p:nvGraphicFramePr>
        <p:xfrm>
          <a:off x="6565394" y="4782044"/>
          <a:ext cx="5698771" cy="48536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72EBD8CB-55C4-4327-9D78-26F7D8111F78}"/>
              </a:ext>
            </a:extLst>
          </p:cNvPr>
          <p:cNvGraphicFramePr>
            <a:graphicFrameLocks/>
          </p:cNvGraphicFramePr>
          <p:nvPr>
            <p:extLst>
              <p:ext uri="{D42A27DB-BD31-4B8C-83A1-F6EECF244321}">
                <p14:modId xmlns:p14="http://schemas.microsoft.com/office/powerpoint/2010/main" val="2916766470"/>
              </p:ext>
            </p:extLst>
          </p:nvPr>
        </p:nvGraphicFramePr>
        <p:xfrm>
          <a:off x="13189669" y="4781754"/>
          <a:ext cx="5516420" cy="485361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57285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C960A4-626E-415E-B445-C3820783C029}"/>
              </a:ext>
            </a:extLst>
          </p:cNvPr>
          <p:cNvPicPr>
            <a:picLocks noChangeAspect="1"/>
          </p:cNvPicPr>
          <p:nvPr/>
        </p:nvPicPr>
        <p:blipFill rotWithShape="1">
          <a:blip r:embed="rId2"/>
          <a:srcRect b="23847"/>
          <a:stretch/>
        </p:blipFill>
        <p:spPr>
          <a:xfrm>
            <a:off x="5832572" y="9207587"/>
            <a:ext cx="7811894" cy="682894"/>
          </a:xfrm>
          <a:prstGeom prst="rect">
            <a:avLst/>
          </a:prstGeom>
        </p:spPr>
      </p:pic>
      <p:sp>
        <p:nvSpPr>
          <p:cNvPr id="2" name="Title 1">
            <a:extLst>
              <a:ext uri="{FF2B5EF4-FFF2-40B4-BE49-F238E27FC236}">
                <a16:creationId xmlns:a16="http://schemas.microsoft.com/office/drawing/2014/main" id="{987162A2-B2E0-474B-8C4C-D9B2112CF774}"/>
              </a:ext>
            </a:extLst>
          </p:cNvPr>
          <p:cNvSpPr>
            <a:spLocks noGrp="1"/>
          </p:cNvSpPr>
          <p:nvPr>
            <p:ph type="title"/>
          </p:nvPr>
        </p:nvSpPr>
        <p:spPr>
          <a:xfrm>
            <a:off x="313422" y="327387"/>
            <a:ext cx="18161342" cy="924306"/>
          </a:xfrm>
        </p:spPr>
        <p:txBody>
          <a:bodyPr/>
          <a:lstStyle/>
          <a:p>
            <a:r>
              <a:rPr lang="en-US" dirty="0"/>
              <a:t>Survey Q3: Telehealth Motivations </a:t>
            </a:r>
            <a:r>
              <a:rPr lang="en-US" sz="4000" dirty="0"/>
              <a:t>(continued)</a:t>
            </a:r>
          </a:p>
        </p:txBody>
      </p:sp>
      <p:pic>
        <p:nvPicPr>
          <p:cNvPr id="10" name="Picture 9">
            <a:extLst>
              <a:ext uri="{FF2B5EF4-FFF2-40B4-BE49-F238E27FC236}">
                <a16:creationId xmlns:a16="http://schemas.microsoft.com/office/drawing/2014/main" id="{F36C08F9-71BD-4257-BB97-43CBA6D83DD0}"/>
              </a:ext>
            </a:extLst>
          </p:cNvPr>
          <p:cNvPicPr>
            <a:picLocks noChangeAspect="1"/>
          </p:cNvPicPr>
          <p:nvPr/>
        </p:nvPicPr>
        <p:blipFill>
          <a:blip r:embed="rId3"/>
          <a:stretch>
            <a:fillRect/>
          </a:stretch>
        </p:blipFill>
        <p:spPr>
          <a:xfrm>
            <a:off x="598392" y="1787623"/>
            <a:ext cx="8344655" cy="355933"/>
          </a:xfrm>
          <a:prstGeom prst="rect">
            <a:avLst/>
          </a:prstGeom>
        </p:spPr>
      </p:pic>
      <p:sp>
        <p:nvSpPr>
          <p:cNvPr id="4" name="Text Placeholder 3">
            <a:extLst>
              <a:ext uri="{FF2B5EF4-FFF2-40B4-BE49-F238E27FC236}">
                <a16:creationId xmlns:a16="http://schemas.microsoft.com/office/drawing/2014/main" id="{3A585B7B-FB82-064F-81E9-090AF8759C28}"/>
              </a:ext>
            </a:extLst>
          </p:cNvPr>
          <p:cNvSpPr>
            <a:spLocks noGrp="1"/>
          </p:cNvSpPr>
          <p:nvPr>
            <p:ph type="body" sz="quarter" idx="10"/>
          </p:nvPr>
        </p:nvSpPr>
        <p:spPr>
          <a:xfrm>
            <a:off x="313422" y="1451148"/>
            <a:ext cx="18850193" cy="479223"/>
          </a:xfrm>
        </p:spPr>
        <p:txBody>
          <a:bodyPr>
            <a:noAutofit/>
          </a:bodyPr>
          <a:lstStyle/>
          <a:p>
            <a:r>
              <a:rPr lang="en-US" sz="3000" dirty="0"/>
              <a:t>On a scale of 1–5, </a:t>
            </a:r>
            <a:r>
              <a:rPr lang="en-US" sz="3000" dirty="0">
                <a:solidFill>
                  <a:schemeClr val="accent1"/>
                </a:solidFill>
              </a:rPr>
              <a:t>please rate the importance of the following motivations for you to consider providing telehealth-based emergency care to Medicare beneficiaries</a:t>
            </a:r>
            <a:br>
              <a:rPr lang="en-US" sz="3000" dirty="0"/>
            </a:br>
            <a:endParaRPr lang="en-US" sz="3000" dirty="0"/>
          </a:p>
          <a:p>
            <a:endParaRPr lang="en-US" sz="3000" dirty="0"/>
          </a:p>
        </p:txBody>
      </p:sp>
      <p:sp>
        <p:nvSpPr>
          <p:cNvPr id="11" name="TextBox 10">
            <a:extLst>
              <a:ext uri="{FF2B5EF4-FFF2-40B4-BE49-F238E27FC236}">
                <a16:creationId xmlns:a16="http://schemas.microsoft.com/office/drawing/2014/main" id="{260FC389-D61C-4A40-8433-C143F6C1FEDA}"/>
              </a:ext>
            </a:extLst>
          </p:cNvPr>
          <p:cNvSpPr txBox="1"/>
          <p:nvPr/>
        </p:nvSpPr>
        <p:spPr>
          <a:xfrm>
            <a:off x="313423" y="2604084"/>
            <a:ext cx="18747786" cy="461665"/>
          </a:xfrm>
          <a:prstGeom prst="rect">
            <a:avLst/>
          </a:prstGeom>
          <a:noFill/>
        </p:spPr>
        <p:txBody>
          <a:bodyPr wrap="square">
            <a:spAutoFit/>
          </a:bodyPr>
          <a:lstStyle/>
          <a:p>
            <a:r>
              <a:rPr lang="en-US" sz="2400" dirty="0">
                <a:solidFill>
                  <a:schemeClr val="accent2"/>
                </a:solidFill>
              </a:rPr>
              <a:t>Statements/graphs below are ranked in order of most important motivations to least important (based on sum of scale options 1 and 2)</a:t>
            </a:r>
          </a:p>
        </p:txBody>
      </p:sp>
      <p:sp>
        <p:nvSpPr>
          <p:cNvPr id="12" name="TextBox 11">
            <a:extLst>
              <a:ext uri="{FF2B5EF4-FFF2-40B4-BE49-F238E27FC236}">
                <a16:creationId xmlns:a16="http://schemas.microsoft.com/office/drawing/2014/main" id="{CDC94884-7A24-47BC-99D5-5E7E65D71C44}"/>
              </a:ext>
            </a:extLst>
          </p:cNvPr>
          <p:cNvSpPr txBox="1"/>
          <p:nvPr/>
        </p:nvSpPr>
        <p:spPr>
          <a:xfrm>
            <a:off x="2962648" y="3403668"/>
            <a:ext cx="5229718" cy="769441"/>
          </a:xfrm>
          <a:prstGeom prst="rect">
            <a:avLst/>
          </a:prstGeom>
          <a:noFill/>
        </p:spPr>
        <p:txBody>
          <a:bodyPr wrap="square">
            <a:spAutoFit/>
          </a:bodyPr>
          <a:lstStyle/>
          <a:p>
            <a:pPr algn="ctr" rtl="0">
              <a:defRPr sz="16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4. Reduce ED crowding, management of ED flow and throughput</a:t>
            </a:r>
          </a:p>
        </p:txBody>
      </p:sp>
      <p:sp>
        <p:nvSpPr>
          <p:cNvPr id="14" name="TextBox 13">
            <a:extLst>
              <a:ext uri="{FF2B5EF4-FFF2-40B4-BE49-F238E27FC236}">
                <a16:creationId xmlns:a16="http://schemas.microsoft.com/office/drawing/2014/main" id="{02BC8449-ACCA-42C9-8610-0E4B82276D9D}"/>
              </a:ext>
            </a:extLst>
          </p:cNvPr>
          <p:cNvSpPr txBox="1"/>
          <p:nvPr/>
        </p:nvSpPr>
        <p:spPr>
          <a:xfrm>
            <a:off x="10771094" y="3403667"/>
            <a:ext cx="5743296" cy="769441"/>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5. Ability to recover pandemic-related reduction in ED volume</a:t>
            </a:r>
          </a:p>
        </p:txBody>
      </p:sp>
      <p:graphicFrame>
        <p:nvGraphicFramePr>
          <p:cNvPr id="13" name="Chart 12">
            <a:extLst>
              <a:ext uri="{FF2B5EF4-FFF2-40B4-BE49-F238E27FC236}">
                <a16:creationId xmlns:a16="http://schemas.microsoft.com/office/drawing/2014/main" id="{3DEDFCD8-A13C-4A9D-B6EF-A873E447BA34}"/>
              </a:ext>
            </a:extLst>
          </p:cNvPr>
          <p:cNvGraphicFramePr>
            <a:graphicFrameLocks/>
          </p:cNvGraphicFramePr>
          <p:nvPr>
            <p:extLst>
              <p:ext uri="{D42A27DB-BD31-4B8C-83A1-F6EECF244321}">
                <p14:modId xmlns:p14="http://schemas.microsoft.com/office/powerpoint/2010/main" val="2814343330"/>
              </p:ext>
            </p:extLst>
          </p:nvPr>
        </p:nvGraphicFramePr>
        <p:xfrm>
          <a:off x="1317990" y="4105219"/>
          <a:ext cx="9029163" cy="55381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946AAB2B-9537-4EA6-91B4-84B33FBE4311}"/>
              </a:ext>
            </a:extLst>
          </p:cNvPr>
          <p:cNvGraphicFramePr>
            <a:graphicFrameLocks/>
          </p:cNvGraphicFramePr>
          <p:nvPr>
            <p:extLst>
              <p:ext uri="{D42A27DB-BD31-4B8C-83A1-F6EECF244321}">
                <p14:modId xmlns:p14="http://schemas.microsoft.com/office/powerpoint/2010/main" val="3619453745"/>
              </p:ext>
            </p:extLst>
          </p:nvPr>
        </p:nvGraphicFramePr>
        <p:xfrm>
          <a:off x="10772818" y="4164379"/>
          <a:ext cx="5743296" cy="55381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88783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62A2-B2E0-474B-8C4C-D9B2112CF774}"/>
              </a:ext>
            </a:extLst>
          </p:cNvPr>
          <p:cNvSpPr>
            <a:spLocks noGrp="1"/>
          </p:cNvSpPr>
          <p:nvPr>
            <p:ph type="title"/>
          </p:nvPr>
        </p:nvSpPr>
        <p:spPr/>
        <p:txBody>
          <a:bodyPr/>
          <a:lstStyle/>
          <a:p>
            <a:r>
              <a:rPr lang="en-US" sz="6000" dirty="0"/>
              <a:t>Survey Q4: Potential to Use Telehealth</a:t>
            </a:r>
            <a:endParaRPr lang="en-US" sz="4000" dirty="0"/>
          </a:p>
        </p:txBody>
      </p:sp>
      <p:pic>
        <p:nvPicPr>
          <p:cNvPr id="10" name="Picture 9">
            <a:extLst>
              <a:ext uri="{FF2B5EF4-FFF2-40B4-BE49-F238E27FC236}">
                <a16:creationId xmlns:a16="http://schemas.microsoft.com/office/drawing/2014/main" id="{F36C08F9-71BD-4257-BB97-43CBA6D83DD0}"/>
              </a:ext>
            </a:extLst>
          </p:cNvPr>
          <p:cNvPicPr>
            <a:picLocks noChangeAspect="1"/>
          </p:cNvPicPr>
          <p:nvPr/>
        </p:nvPicPr>
        <p:blipFill>
          <a:blip r:embed="rId2"/>
          <a:stretch>
            <a:fillRect/>
          </a:stretch>
        </p:blipFill>
        <p:spPr>
          <a:xfrm>
            <a:off x="598392" y="1787623"/>
            <a:ext cx="8344655" cy="355933"/>
          </a:xfrm>
          <a:prstGeom prst="rect">
            <a:avLst/>
          </a:prstGeom>
        </p:spPr>
      </p:pic>
      <p:sp>
        <p:nvSpPr>
          <p:cNvPr id="4" name="Text Placeholder 3">
            <a:extLst>
              <a:ext uri="{FF2B5EF4-FFF2-40B4-BE49-F238E27FC236}">
                <a16:creationId xmlns:a16="http://schemas.microsoft.com/office/drawing/2014/main" id="{3A585B7B-FB82-064F-81E9-090AF8759C28}"/>
              </a:ext>
            </a:extLst>
          </p:cNvPr>
          <p:cNvSpPr>
            <a:spLocks noGrp="1"/>
          </p:cNvSpPr>
          <p:nvPr>
            <p:ph type="body" sz="quarter" idx="10"/>
          </p:nvPr>
        </p:nvSpPr>
        <p:spPr>
          <a:xfrm>
            <a:off x="657851" y="1366453"/>
            <a:ext cx="18161341" cy="479223"/>
          </a:xfrm>
        </p:spPr>
        <p:txBody>
          <a:bodyPr>
            <a:noAutofit/>
          </a:bodyPr>
          <a:lstStyle/>
          <a:p>
            <a:r>
              <a:rPr lang="en-US" sz="3000" dirty="0">
                <a:solidFill>
                  <a:schemeClr val="accent1"/>
                </a:solidFill>
              </a:rPr>
              <a:t>If appropriate, how likely would you be to consider conducting an initial telehealth evaluation and possible treatment for the following conditions and/or related complaints? (1 very likely - 5 not likely) </a:t>
            </a:r>
            <a:endParaRPr lang="en-US" sz="3000" dirty="0"/>
          </a:p>
        </p:txBody>
      </p:sp>
      <p:sp>
        <p:nvSpPr>
          <p:cNvPr id="11" name="TextBox 10">
            <a:extLst>
              <a:ext uri="{FF2B5EF4-FFF2-40B4-BE49-F238E27FC236}">
                <a16:creationId xmlns:a16="http://schemas.microsoft.com/office/drawing/2014/main" id="{260FC389-D61C-4A40-8433-C143F6C1FEDA}"/>
              </a:ext>
            </a:extLst>
          </p:cNvPr>
          <p:cNvSpPr txBox="1"/>
          <p:nvPr/>
        </p:nvSpPr>
        <p:spPr>
          <a:xfrm>
            <a:off x="657851" y="2782459"/>
            <a:ext cx="18403357" cy="461665"/>
          </a:xfrm>
          <a:prstGeom prst="rect">
            <a:avLst/>
          </a:prstGeom>
          <a:noFill/>
        </p:spPr>
        <p:txBody>
          <a:bodyPr wrap="square">
            <a:spAutoFit/>
          </a:bodyPr>
          <a:lstStyle/>
          <a:p>
            <a:r>
              <a:rPr lang="en-US" sz="2400" dirty="0">
                <a:solidFill>
                  <a:schemeClr val="accent2"/>
                </a:solidFill>
              </a:rPr>
              <a:t>Statements/graphs below are ranked in order of very likely to consider to least likely (based on sum of scale options 1 and 2)</a:t>
            </a:r>
          </a:p>
        </p:txBody>
      </p:sp>
      <p:sp>
        <p:nvSpPr>
          <p:cNvPr id="12" name="TextBox 11">
            <a:extLst>
              <a:ext uri="{FF2B5EF4-FFF2-40B4-BE49-F238E27FC236}">
                <a16:creationId xmlns:a16="http://schemas.microsoft.com/office/drawing/2014/main" id="{CDC94884-7A24-47BC-99D5-5E7E65D71C44}"/>
              </a:ext>
            </a:extLst>
          </p:cNvPr>
          <p:cNvSpPr txBox="1"/>
          <p:nvPr/>
        </p:nvSpPr>
        <p:spPr>
          <a:xfrm>
            <a:off x="7115860" y="3639893"/>
            <a:ext cx="4911360" cy="769441"/>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2. Community acquired pneumonia/Cough with fever</a:t>
            </a:r>
          </a:p>
        </p:txBody>
      </p:sp>
      <p:sp>
        <p:nvSpPr>
          <p:cNvPr id="13" name="TextBox 12">
            <a:extLst>
              <a:ext uri="{FF2B5EF4-FFF2-40B4-BE49-F238E27FC236}">
                <a16:creationId xmlns:a16="http://schemas.microsoft.com/office/drawing/2014/main" id="{50D8CB90-403F-4C20-ACB7-FF6DAE79E304}"/>
              </a:ext>
            </a:extLst>
          </p:cNvPr>
          <p:cNvSpPr txBox="1"/>
          <p:nvPr/>
        </p:nvSpPr>
        <p:spPr>
          <a:xfrm>
            <a:off x="1199218" y="3639894"/>
            <a:ext cx="4358460" cy="769441"/>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1. Urinary tract infection/Urinary frequency with burning</a:t>
            </a:r>
          </a:p>
        </p:txBody>
      </p:sp>
      <p:sp>
        <p:nvSpPr>
          <p:cNvPr id="14" name="TextBox 13">
            <a:extLst>
              <a:ext uri="{FF2B5EF4-FFF2-40B4-BE49-F238E27FC236}">
                <a16:creationId xmlns:a16="http://schemas.microsoft.com/office/drawing/2014/main" id="{02BC8449-ACCA-42C9-8610-0E4B82276D9D}"/>
              </a:ext>
            </a:extLst>
          </p:cNvPr>
          <p:cNvSpPr txBox="1"/>
          <p:nvPr/>
        </p:nvSpPr>
        <p:spPr>
          <a:xfrm>
            <a:off x="13157134" y="3788392"/>
            <a:ext cx="5743296" cy="43088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t>3. Cellulitis/Red/swollen</a:t>
            </a:r>
            <a:r>
              <a:rPr lang="en-US" sz="2200" baseline="0" dirty="0"/>
              <a:t> extremities</a:t>
            </a:r>
            <a:endParaRPr lang="en-US" sz="2200" dirty="0"/>
          </a:p>
        </p:txBody>
      </p:sp>
      <p:graphicFrame>
        <p:nvGraphicFramePr>
          <p:cNvPr id="16" name="Chart 15">
            <a:extLst>
              <a:ext uri="{FF2B5EF4-FFF2-40B4-BE49-F238E27FC236}">
                <a16:creationId xmlns:a16="http://schemas.microsoft.com/office/drawing/2014/main" id="{063747C4-B3B3-4065-BB7D-ED975425A436}"/>
              </a:ext>
            </a:extLst>
          </p:cNvPr>
          <p:cNvGraphicFramePr>
            <a:graphicFrameLocks/>
          </p:cNvGraphicFramePr>
          <p:nvPr>
            <p:extLst>
              <p:ext uri="{D42A27DB-BD31-4B8C-83A1-F6EECF244321}">
                <p14:modId xmlns:p14="http://schemas.microsoft.com/office/powerpoint/2010/main" val="1626309876"/>
              </p:ext>
            </p:extLst>
          </p:nvPr>
        </p:nvGraphicFramePr>
        <p:xfrm>
          <a:off x="510233" y="4760542"/>
          <a:ext cx="5736429" cy="48151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EFCCF268-D3EB-435F-8F82-58854CEED664}"/>
              </a:ext>
            </a:extLst>
          </p:cNvPr>
          <p:cNvGraphicFramePr>
            <a:graphicFrameLocks/>
          </p:cNvGraphicFramePr>
          <p:nvPr>
            <p:extLst>
              <p:ext uri="{D42A27DB-BD31-4B8C-83A1-F6EECF244321}">
                <p14:modId xmlns:p14="http://schemas.microsoft.com/office/powerpoint/2010/main" val="3365788098"/>
              </p:ext>
            </p:extLst>
          </p:nvPr>
        </p:nvGraphicFramePr>
        <p:xfrm>
          <a:off x="6900410" y="4741324"/>
          <a:ext cx="5342259" cy="48536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76C1201E-26B1-4F1C-9DA7-8087400EF5CD}"/>
              </a:ext>
            </a:extLst>
          </p:cNvPr>
          <p:cNvGraphicFramePr>
            <a:graphicFrameLocks/>
          </p:cNvGraphicFramePr>
          <p:nvPr>
            <p:extLst>
              <p:ext uri="{D42A27DB-BD31-4B8C-83A1-F6EECF244321}">
                <p14:modId xmlns:p14="http://schemas.microsoft.com/office/powerpoint/2010/main" val="3825567807"/>
              </p:ext>
            </p:extLst>
          </p:nvPr>
        </p:nvGraphicFramePr>
        <p:xfrm>
          <a:off x="12920427" y="4760542"/>
          <a:ext cx="6216709" cy="4853616"/>
        </p:xfrm>
        <a:graphic>
          <a:graphicData uri="http://schemas.openxmlformats.org/drawingml/2006/chart">
            <c:chart xmlns:c="http://schemas.openxmlformats.org/drawingml/2006/chart" xmlns:r="http://schemas.openxmlformats.org/officeDocument/2006/relationships" r:id="rId5"/>
          </a:graphicData>
        </a:graphic>
      </p:graphicFrame>
      <p:pic>
        <p:nvPicPr>
          <p:cNvPr id="22" name="Picture 21">
            <a:extLst>
              <a:ext uri="{FF2B5EF4-FFF2-40B4-BE49-F238E27FC236}">
                <a16:creationId xmlns:a16="http://schemas.microsoft.com/office/drawing/2014/main" id="{A0C54E7C-22D6-4268-AB24-2DEB9D8B8B52}"/>
              </a:ext>
            </a:extLst>
          </p:cNvPr>
          <p:cNvPicPr>
            <a:picLocks noChangeAspect="1"/>
          </p:cNvPicPr>
          <p:nvPr/>
        </p:nvPicPr>
        <p:blipFill>
          <a:blip r:embed="rId6"/>
          <a:stretch>
            <a:fillRect/>
          </a:stretch>
        </p:blipFill>
        <p:spPr>
          <a:xfrm>
            <a:off x="6172794" y="9252179"/>
            <a:ext cx="6797489" cy="628204"/>
          </a:xfrm>
          <a:prstGeom prst="rect">
            <a:avLst/>
          </a:prstGeom>
        </p:spPr>
      </p:pic>
    </p:spTree>
    <p:extLst>
      <p:ext uri="{BB962C8B-B14F-4D97-AF65-F5344CB8AC3E}">
        <p14:creationId xmlns:p14="http://schemas.microsoft.com/office/powerpoint/2010/main" val="3583880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62A2-B2E0-474B-8C4C-D9B2112CF774}"/>
              </a:ext>
            </a:extLst>
          </p:cNvPr>
          <p:cNvSpPr>
            <a:spLocks noGrp="1"/>
          </p:cNvSpPr>
          <p:nvPr>
            <p:ph type="title"/>
          </p:nvPr>
        </p:nvSpPr>
        <p:spPr/>
        <p:txBody>
          <a:bodyPr/>
          <a:lstStyle/>
          <a:p>
            <a:r>
              <a:rPr lang="en-US" sz="6000" dirty="0"/>
              <a:t>Survey Q4: Potential to Use Telehealth </a:t>
            </a:r>
            <a:r>
              <a:rPr lang="en-US" sz="4000" dirty="0"/>
              <a:t>(continued)</a:t>
            </a:r>
          </a:p>
        </p:txBody>
      </p:sp>
      <p:pic>
        <p:nvPicPr>
          <p:cNvPr id="10" name="Picture 9">
            <a:extLst>
              <a:ext uri="{FF2B5EF4-FFF2-40B4-BE49-F238E27FC236}">
                <a16:creationId xmlns:a16="http://schemas.microsoft.com/office/drawing/2014/main" id="{F36C08F9-71BD-4257-BB97-43CBA6D83DD0}"/>
              </a:ext>
            </a:extLst>
          </p:cNvPr>
          <p:cNvPicPr>
            <a:picLocks noChangeAspect="1"/>
          </p:cNvPicPr>
          <p:nvPr/>
        </p:nvPicPr>
        <p:blipFill>
          <a:blip r:embed="rId2"/>
          <a:stretch>
            <a:fillRect/>
          </a:stretch>
        </p:blipFill>
        <p:spPr>
          <a:xfrm>
            <a:off x="598392" y="1787623"/>
            <a:ext cx="8344655" cy="355933"/>
          </a:xfrm>
          <a:prstGeom prst="rect">
            <a:avLst/>
          </a:prstGeom>
        </p:spPr>
      </p:pic>
      <p:sp>
        <p:nvSpPr>
          <p:cNvPr id="4" name="Text Placeholder 3">
            <a:extLst>
              <a:ext uri="{FF2B5EF4-FFF2-40B4-BE49-F238E27FC236}">
                <a16:creationId xmlns:a16="http://schemas.microsoft.com/office/drawing/2014/main" id="{3A585B7B-FB82-064F-81E9-090AF8759C28}"/>
              </a:ext>
            </a:extLst>
          </p:cNvPr>
          <p:cNvSpPr>
            <a:spLocks noGrp="1"/>
          </p:cNvSpPr>
          <p:nvPr>
            <p:ph type="body" sz="quarter" idx="10"/>
          </p:nvPr>
        </p:nvSpPr>
        <p:spPr>
          <a:xfrm>
            <a:off x="657851" y="1366453"/>
            <a:ext cx="18161341" cy="479223"/>
          </a:xfrm>
        </p:spPr>
        <p:txBody>
          <a:bodyPr>
            <a:noAutofit/>
          </a:bodyPr>
          <a:lstStyle/>
          <a:p>
            <a:r>
              <a:rPr lang="en-US" sz="3000" dirty="0">
                <a:solidFill>
                  <a:schemeClr val="accent1"/>
                </a:solidFill>
              </a:rPr>
              <a:t>If appropriate, how likely would you be to consider conducting an initial telehealth evaluation and possible treatment for the following conditions and/or related complaints? (1 very likely - 5 not likely) </a:t>
            </a:r>
            <a:endParaRPr lang="en-US" sz="3000" dirty="0"/>
          </a:p>
        </p:txBody>
      </p:sp>
      <p:sp>
        <p:nvSpPr>
          <p:cNvPr id="11" name="TextBox 10">
            <a:extLst>
              <a:ext uri="{FF2B5EF4-FFF2-40B4-BE49-F238E27FC236}">
                <a16:creationId xmlns:a16="http://schemas.microsoft.com/office/drawing/2014/main" id="{260FC389-D61C-4A40-8433-C143F6C1FEDA}"/>
              </a:ext>
            </a:extLst>
          </p:cNvPr>
          <p:cNvSpPr txBox="1"/>
          <p:nvPr/>
        </p:nvSpPr>
        <p:spPr>
          <a:xfrm>
            <a:off x="657851" y="2782459"/>
            <a:ext cx="18403357" cy="461665"/>
          </a:xfrm>
          <a:prstGeom prst="rect">
            <a:avLst/>
          </a:prstGeom>
          <a:noFill/>
        </p:spPr>
        <p:txBody>
          <a:bodyPr wrap="square">
            <a:spAutoFit/>
          </a:bodyPr>
          <a:lstStyle/>
          <a:p>
            <a:r>
              <a:rPr lang="en-US" sz="2400" dirty="0">
                <a:solidFill>
                  <a:schemeClr val="accent2"/>
                </a:solidFill>
              </a:rPr>
              <a:t>Statements/graphs below are ranked in order of very likely to consider to least likely (based on sum of scale options 1 and 2)</a:t>
            </a:r>
          </a:p>
        </p:txBody>
      </p:sp>
      <p:sp>
        <p:nvSpPr>
          <p:cNvPr id="12" name="TextBox 11">
            <a:extLst>
              <a:ext uri="{FF2B5EF4-FFF2-40B4-BE49-F238E27FC236}">
                <a16:creationId xmlns:a16="http://schemas.microsoft.com/office/drawing/2014/main" id="{CDC94884-7A24-47BC-99D5-5E7E65D71C44}"/>
              </a:ext>
            </a:extLst>
          </p:cNvPr>
          <p:cNvSpPr txBox="1"/>
          <p:nvPr/>
        </p:nvSpPr>
        <p:spPr>
          <a:xfrm>
            <a:off x="7267074" y="3639893"/>
            <a:ext cx="4525155" cy="769441"/>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5. Exacerbations</a:t>
            </a:r>
            <a:r>
              <a:rPr lang="en-US" sz="2200" baseline="0" dirty="0">
                <a:solidFill>
                  <a:schemeClr val="tx1">
                    <a:lumMod val="75000"/>
                    <a:lumOff val="25000"/>
                  </a:schemeClr>
                </a:solidFill>
              </a:rPr>
              <a:t> of Diabetes/</a:t>
            </a:r>
            <a:r>
              <a:rPr lang="en-US" sz="2200" dirty="0">
                <a:solidFill>
                  <a:schemeClr val="tx1">
                    <a:lumMod val="75000"/>
                    <a:lumOff val="25000"/>
                  </a:schemeClr>
                </a:solidFill>
              </a:rPr>
              <a:t>Polyuria or </a:t>
            </a:r>
            <a:r>
              <a:rPr lang="en-US" sz="2200" dirty="0" err="1">
                <a:solidFill>
                  <a:schemeClr val="tx1">
                    <a:lumMod val="75000"/>
                    <a:lumOff val="25000"/>
                  </a:schemeClr>
                </a:solidFill>
              </a:rPr>
              <a:t>Polydispia</a:t>
            </a:r>
            <a:endParaRPr lang="en-US" sz="2200" dirty="0">
              <a:solidFill>
                <a:schemeClr val="tx1">
                  <a:lumMod val="75000"/>
                  <a:lumOff val="25000"/>
                </a:schemeClr>
              </a:solidFill>
            </a:endParaRPr>
          </a:p>
        </p:txBody>
      </p:sp>
      <p:sp>
        <p:nvSpPr>
          <p:cNvPr id="13" name="TextBox 12">
            <a:extLst>
              <a:ext uri="{FF2B5EF4-FFF2-40B4-BE49-F238E27FC236}">
                <a16:creationId xmlns:a16="http://schemas.microsoft.com/office/drawing/2014/main" id="{50D8CB90-403F-4C20-ACB7-FF6DAE79E304}"/>
              </a:ext>
            </a:extLst>
          </p:cNvPr>
          <p:cNvSpPr txBox="1"/>
          <p:nvPr/>
        </p:nvSpPr>
        <p:spPr>
          <a:xfrm>
            <a:off x="854724" y="3639894"/>
            <a:ext cx="5047445" cy="1446550"/>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4. Exacerbations of chronic obstructive</a:t>
            </a:r>
            <a:r>
              <a:rPr lang="en-US" sz="2200" baseline="0" dirty="0">
                <a:solidFill>
                  <a:schemeClr val="tx1">
                    <a:lumMod val="75000"/>
                    <a:lumOff val="25000"/>
                  </a:schemeClr>
                </a:solidFill>
              </a:rPr>
              <a:t> pulmonary disease/Shortness of breath with history  of chronic obstructive pulmonary disease</a:t>
            </a:r>
            <a:endParaRPr lang="en-US" sz="2200" dirty="0">
              <a:solidFill>
                <a:schemeClr val="tx1">
                  <a:lumMod val="75000"/>
                  <a:lumOff val="25000"/>
                </a:schemeClr>
              </a:solidFill>
            </a:endParaRPr>
          </a:p>
        </p:txBody>
      </p:sp>
      <p:sp>
        <p:nvSpPr>
          <p:cNvPr id="14" name="TextBox 13">
            <a:extLst>
              <a:ext uri="{FF2B5EF4-FFF2-40B4-BE49-F238E27FC236}">
                <a16:creationId xmlns:a16="http://schemas.microsoft.com/office/drawing/2014/main" id="{02BC8449-ACCA-42C9-8610-0E4B82276D9D}"/>
              </a:ext>
            </a:extLst>
          </p:cNvPr>
          <p:cNvSpPr txBox="1"/>
          <p:nvPr/>
        </p:nvSpPr>
        <p:spPr>
          <a:xfrm>
            <a:off x="13157134" y="3788392"/>
            <a:ext cx="5743296" cy="769441"/>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2200" dirty="0">
                <a:solidFill>
                  <a:schemeClr val="tx1">
                    <a:lumMod val="75000"/>
                    <a:lumOff val="25000"/>
                  </a:schemeClr>
                </a:solidFill>
              </a:rPr>
              <a:t>6. Exacerbations of heart failure/Shortness of breath with history of heart failure</a:t>
            </a:r>
          </a:p>
        </p:txBody>
      </p:sp>
      <p:pic>
        <p:nvPicPr>
          <p:cNvPr id="22" name="Picture 21">
            <a:extLst>
              <a:ext uri="{FF2B5EF4-FFF2-40B4-BE49-F238E27FC236}">
                <a16:creationId xmlns:a16="http://schemas.microsoft.com/office/drawing/2014/main" id="{A0C54E7C-22D6-4268-AB24-2DEB9D8B8B52}"/>
              </a:ext>
            </a:extLst>
          </p:cNvPr>
          <p:cNvPicPr>
            <a:picLocks noChangeAspect="1"/>
          </p:cNvPicPr>
          <p:nvPr/>
        </p:nvPicPr>
        <p:blipFill>
          <a:blip r:embed="rId3"/>
          <a:stretch>
            <a:fillRect/>
          </a:stretch>
        </p:blipFill>
        <p:spPr>
          <a:xfrm>
            <a:off x="6172794" y="9252179"/>
            <a:ext cx="6797489" cy="628204"/>
          </a:xfrm>
          <a:prstGeom prst="rect">
            <a:avLst/>
          </a:prstGeom>
        </p:spPr>
      </p:pic>
      <p:graphicFrame>
        <p:nvGraphicFramePr>
          <p:cNvPr id="15" name="Chart 14">
            <a:extLst>
              <a:ext uri="{FF2B5EF4-FFF2-40B4-BE49-F238E27FC236}">
                <a16:creationId xmlns:a16="http://schemas.microsoft.com/office/drawing/2014/main" id="{5167F3BB-3003-42BD-A14D-14D2291DD508}"/>
              </a:ext>
            </a:extLst>
          </p:cNvPr>
          <p:cNvGraphicFramePr>
            <a:graphicFrameLocks/>
          </p:cNvGraphicFramePr>
          <p:nvPr>
            <p:extLst>
              <p:ext uri="{D42A27DB-BD31-4B8C-83A1-F6EECF244321}">
                <p14:modId xmlns:p14="http://schemas.microsoft.com/office/powerpoint/2010/main" val="2989782010"/>
              </p:ext>
            </p:extLst>
          </p:nvPr>
        </p:nvGraphicFramePr>
        <p:xfrm>
          <a:off x="657851" y="4820154"/>
          <a:ext cx="5534082" cy="48536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3E5A11D5-AF9C-4652-A9FB-D2CCAF8830D8}"/>
              </a:ext>
            </a:extLst>
          </p:cNvPr>
          <p:cNvGraphicFramePr>
            <a:graphicFrameLocks/>
          </p:cNvGraphicFramePr>
          <p:nvPr>
            <p:extLst>
              <p:ext uri="{D42A27DB-BD31-4B8C-83A1-F6EECF244321}">
                <p14:modId xmlns:p14="http://schemas.microsoft.com/office/powerpoint/2010/main" val="2755231403"/>
              </p:ext>
            </p:extLst>
          </p:nvPr>
        </p:nvGraphicFramePr>
        <p:xfrm>
          <a:off x="7016775" y="4668533"/>
          <a:ext cx="5443488" cy="48536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7CEC57C2-B143-489B-A711-4B1AF250EA18}"/>
              </a:ext>
            </a:extLst>
          </p:cNvPr>
          <p:cNvGraphicFramePr>
            <a:graphicFrameLocks/>
          </p:cNvGraphicFramePr>
          <p:nvPr>
            <p:extLst>
              <p:ext uri="{D42A27DB-BD31-4B8C-83A1-F6EECF244321}">
                <p14:modId xmlns:p14="http://schemas.microsoft.com/office/powerpoint/2010/main" val="2381757277"/>
              </p:ext>
            </p:extLst>
          </p:nvPr>
        </p:nvGraphicFramePr>
        <p:xfrm>
          <a:off x="12970284" y="4804477"/>
          <a:ext cx="5953508" cy="488496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53802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62A2-B2E0-474B-8C4C-D9B2112CF774}"/>
              </a:ext>
            </a:extLst>
          </p:cNvPr>
          <p:cNvSpPr>
            <a:spLocks noGrp="1"/>
          </p:cNvSpPr>
          <p:nvPr>
            <p:ph type="title"/>
          </p:nvPr>
        </p:nvSpPr>
        <p:spPr>
          <a:xfrm>
            <a:off x="101398" y="380898"/>
            <a:ext cx="19274241" cy="924306"/>
          </a:xfrm>
        </p:spPr>
        <p:txBody>
          <a:bodyPr/>
          <a:lstStyle/>
          <a:p>
            <a:r>
              <a:rPr lang="en-US" sz="6000" dirty="0"/>
              <a:t>Survey Q4: Potential to Use Telehealth </a:t>
            </a:r>
            <a:r>
              <a:rPr lang="en-US" sz="4000" dirty="0"/>
              <a:t>(write in responses)</a:t>
            </a:r>
          </a:p>
        </p:txBody>
      </p:sp>
      <p:pic>
        <p:nvPicPr>
          <p:cNvPr id="10" name="Picture 9">
            <a:extLst>
              <a:ext uri="{FF2B5EF4-FFF2-40B4-BE49-F238E27FC236}">
                <a16:creationId xmlns:a16="http://schemas.microsoft.com/office/drawing/2014/main" id="{F36C08F9-71BD-4257-BB97-43CBA6D83DD0}"/>
              </a:ext>
            </a:extLst>
          </p:cNvPr>
          <p:cNvPicPr>
            <a:picLocks noChangeAspect="1"/>
          </p:cNvPicPr>
          <p:nvPr/>
        </p:nvPicPr>
        <p:blipFill>
          <a:blip r:embed="rId2"/>
          <a:stretch>
            <a:fillRect/>
          </a:stretch>
        </p:blipFill>
        <p:spPr>
          <a:xfrm>
            <a:off x="598392" y="1787623"/>
            <a:ext cx="8344655" cy="355933"/>
          </a:xfrm>
          <a:prstGeom prst="rect">
            <a:avLst/>
          </a:prstGeom>
        </p:spPr>
      </p:pic>
      <p:graphicFrame>
        <p:nvGraphicFramePr>
          <p:cNvPr id="16" name="Table 7">
            <a:extLst>
              <a:ext uri="{FF2B5EF4-FFF2-40B4-BE49-F238E27FC236}">
                <a16:creationId xmlns:a16="http://schemas.microsoft.com/office/drawing/2014/main" id="{AED0881C-44BD-4FEC-9F76-EA1D64DFC3BC}"/>
              </a:ext>
            </a:extLst>
          </p:cNvPr>
          <p:cNvGraphicFramePr>
            <a:graphicFrameLocks noGrp="1"/>
          </p:cNvGraphicFramePr>
          <p:nvPr>
            <p:extLst>
              <p:ext uri="{D42A27DB-BD31-4B8C-83A1-F6EECF244321}">
                <p14:modId xmlns:p14="http://schemas.microsoft.com/office/powerpoint/2010/main" val="1243334104"/>
              </p:ext>
            </p:extLst>
          </p:nvPr>
        </p:nvGraphicFramePr>
        <p:xfrm>
          <a:off x="979828" y="1677928"/>
          <a:ext cx="17517379" cy="7616944"/>
        </p:xfrm>
        <a:graphic>
          <a:graphicData uri="http://schemas.openxmlformats.org/drawingml/2006/table">
            <a:tbl>
              <a:tblPr firstRow="1" bandRow="1">
                <a:tableStyleId>{5C22544A-7EE6-4342-B048-85BDC9FD1C3A}</a:tableStyleId>
              </a:tblPr>
              <a:tblGrid>
                <a:gridCol w="17517379">
                  <a:extLst>
                    <a:ext uri="{9D8B030D-6E8A-4147-A177-3AD203B41FA5}">
                      <a16:colId xmlns:a16="http://schemas.microsoft.com/office/drawing/2014/main" val="1371728309"/>
                    </a:ext>
                  </a:extLst>
                </a:gridCol>
              </a:tblGrid>
              <a:tr h="785950">
                <a:tc>
                  <a:txBody>
                    <a:bodyPr/>
                    <a:lstStyle/>
                    <a:p>
                      <a:r>
                        <a:rPr lang="en-US" sz="2500" dirty="0"/>
                        <a:t>Other conditions and/or related treatment for which you would consider or not consider conducting an initial telehealth evaluation</a:t>
                      </a:r>
                    </a:p>
                  </a:txBody>
                  <a:tcPr marL="87687" marR="87687" marT="43844" marB="43844"/>
                </a:tc>
                <a:extLst>
                  <a:ext uri="{0D108BD9-81ED-4DB2-BD59-A6C34878D82A}">
                    <a16:rowId xmlns:a16="http://schemas.microsoft.com/office/drawing/2014/main" val="441325197"/>
                  </a:ext>
                </a:extLst>
              </a:tr>
              <a:tr h="452865">
                <a:tc>
                  <a:txBody>
                    <a:bodyPr/>
                    <a:lstStyle/>
                    <a:p>
                      <a:r>
                        <a:rPr lang="en-US" sz="2500" dirty="0">
                          <a:solidFill>
                            <a:schemeClr val="tx1">
                              <a:lumMod val="75000"/>
                              <a:lumOff val="25000"/>
                            </a:schemeClr>
                          </a:solidFill>
                        </a:rPr>
                        <a:t>Any minor complaint that could and have been addressed by primary care providers taking after hours call for their patients</a:t>
                      </a:r>
                    </a:p>
                  </a:txBody>
                  <a:tcPr marL="87687" marR="87687" marT="43844" marB="43844"/>
                </a:tc>
                <a:extLst>
                  <a:ext uri="{0D108BD9-81ED-4DB2-BD59-A6C34878D82A}">
                    <a16:rowId xmlns:a16="http://schemas.microsoft.com/office/drawing/2014/main" val="2895364508"/>
                  </a:ext>
                </a:extLst>
              </a:tr>
              <a:tr h="785950">
                <a:tc>
                  <a:txBody>
                    <a:bodyPr/>
                    <a:lstStyle/>
                    <a:p>
                      <a:r>
                        <a:rPr lang="en-US" sz="2500" dirty="0">
                          <a:solidFill>
                            <a:schemeClr val="tx1">
                              <a:lumMod val="75000"/>
                              <a:lumOff val="25000"/>
                            </a:schemeClr>
                          </a:solidFill>
                        </a:rPr>
                        <a:t>Coughs, runny noses, allergies, headaches - consider</a:t>
                      </a:r>
                    </a:p>
                    <a:p>
                      <a:r>
                        <a:rPr lang="en-US" sz="2500" dirty="0">
                          <a:solidFill>
                            <a:schemeClr val="tx1">
                              <a:lumMod val="75000"/>
                              <a:lumOff val="25000"/>
                            </a:schemeClr>
                          </a:solidFill>
                        </a:rPr>
                        <a:t>not consider- abdominal pain and chest pain</a:t>
                      </a:r>
                    </a:p>
                  </a:txBody>
                  <a:tcPr marL="87687" marR="87687" marT="43844" marB="43844"/>
                </a:tc>
                <a:extLst>
                  <a:ext uri="{0D108BD9-81ED-4DB2-BD59-A6C34878D82A}">
                    <a16:rowId xmlns:a16="http://schemas.microsoft.com/office/drawing/2014/main" val="2088816554"/>
                  </a:ext>
                </a:extLst>
              </a:tr>
              <a:tr h="785950">
                <a:tc>
                  <a:txBody>
                    <a:bodyPr/>
                    <a:lstStyle/>
                    <a:p>
                      <a:r>
                        <a:rPr lang="en-US" sz="2500" dirty="0">
                          <a:solidFill>
                            <a:schemeClr val="tx1">
                              <a:lumMod val="75000"/>
                              <a:lumOff val="25000"/>
                            </a:schemeClr>
                          </a:solidFill>
                        </a:rPr>
                        <a:t>Headache-yes</a:t>
                      </a:r>
                    </a:p>
                    <a:p>
                      <a:r>
                        <a:rPr lang="en-US" sz="2500" dirty="0">
                          <a:solidFill>
                            <a:schemeClr val="tx1">
                              <a:lumMod val="75000"/>
                              <a:lumOff val="25000"/>
                            </a:schemeClr>
                          </a:solidFill>
                        </a:rPr>
                        <a:t>Medication refill-yes</a:t>
                      </a:r>
                    </a:p>
                  </a:txBody>
                  <a:tcPr marL="87687" marR="87687" marT="43844" marB="43844"/>
                </a:tc>
                <a:extLst>
                  <a:ext uri="{0D108BD9-81ED-4DB2-BD59-A6C34878D82A}">
                    <a16:rowId xmlns:a16="http://schemas.microsoft.com/office/drawing/2014/main" val="274540906"/>
                  </a:ext>
                </a:extLst>
              </a:tr>
              <a:tr h="452865">
                <a:tc>
                  <a:txBody>
                    <a:bodyPr/>
                    <a:lstStyle/>
                    <a:p>
                      <a:r>
                        <a:rPr lang="en-US" sz="2500" dirty="0">
                          <a:solidFill>
                            <a:schemeClr val="tx1">
                              <a:lumMod val="75000"/>
                              <a:lumOff val="25000"/>
                            </a:schemeClr>
                          </a:solidFill>
                        </a:rPr>
                        <a:t>I am not in  favor of emergency telehealth visits</a:t>
                      </a:r>
                    </a:p>
                  </a:txBody>
                  <a:tcPr marL="87687" marR="87687" marT="43844" marB="43844"/>
                </a:tc>
                <a:extLst>
                  <a:ext uri="{0D108BD9-81ED-4DB2-BD59-A6C34878D82A}">
                    <a16:rowId xmlns:a16="http://schemas.microsoft.com/office/drawing/2014/main" val="3534185831"/>
                  </a:ext>
                </a:extLst>
              </a:tr>
              <a:tr h="452865">
                <a:tc>
                  <a:txBody>
                    <a:bodyPr/>
                    <a:lstStyle/>
                    <a:p>
                      <a:r>
                        <a:rPr lang="en-US" sz="2500" dirty="0">
                          <a:solidFill>
                            <a:schemeClr val="tx1">
                              <a:lumMod val="75000"/>
                              <a:lumOff val="25000"/>
                            </a:schemeClr>
                          </a:solidFill>
                        </a:rPr>
                        <a:t>I feel comfortable essentially triaging most diagnoses - may need to be sent to the ED (via POV or EMS).</a:t>
                      </a:r>
                    </a:p>
                  </a:txBody>
                  <a:tcPr marL="87687" marR="87687" marT="43844" marB="43844"/>
                </a:tc>
                <a:extLst>
                  <a:ext uri="{0D108BD9-81ED-4DB2-BD59-A6C34878D82A}">
                    <a16:rowId xmlns:a16="http://schemas.microsoft.com/office/drawing/2014/main" val="167733627"/>
                  </a:ext>
                </a:extLst>
              </a:tr>
              <a:tr h="452865">
                <a:tc>
                  <a:txBody>
                    <a:bodyPr/>
                    <a:lstStyle/>
                    <a:p>
                      <a:r>
                        <a:rPr lang="en-US" sz="2500">
                          <a:solidFill>
                            <a:schemeClr val="tx1">
                              <a:lumMod val="75000"/>
                              <a:lumOff val="25000"/>
                            </a:schemeClr>
                          </a:solidFill>
                        </a:rPr>
                        <a:t>Minor trauma, rash, cold-like symptoms</a:t>
                      </a:r>
                    </a:p>
                  </a:txBody>
                  <a:tcPr marL="87687" marR="87687" marT="43844" marB="43844"/>
                </a:tc>
                <a:extLst>
                  <a:ext uri="{0D108BD9-81ED-4DB2-BD59-A6C34878D82A}">
                    <a16:rowId xmlns:a16="http://schemas.microsoft.com/office/drawing/2014/main" val="1952173720"/>
                  </a:ext>
                </a:extLst>
              </a:tr>
              <a:tr h="452865">
                <a:tc>
                  <a:txBody>
                    <a:bodyPr/>
                    <a:lstStyle/>
                    <a:p>
                      <a:r>
                        <a:rPr lang="en-US" sz="2500">
                          <a:solidFill>
                            <a:schemeClr val="tx1">
                              <a:lumMod val="75000"/>
                              <a:lumOff val="25000"/>
                            </a:schemeClr>
                          </a:solidFill>
                        </a:rPr>
                        <a:t>Rash- 2</a:t>
                      </a:r>
                    </a:p>
                  </a:txBody>
                  <a:tcPr marL="87687" marR="87687" marT="43844" marB="43844"/>
                </a:tc>
                <a:extLst>
                  <a:ext uri="{0D108BD9-81ED-4DB2-BD59-A6C34878D82A}">
                    <a16:rowId xmlns:a16="http://schemas.microsoft.com/office/drawing/2014/main" val="3260572519"/>
                  </a:ext>
                </a:extLst>
              </a:tr>
              <a:tr h="452865">
                <a:tc>
                  <a:txBody>
                    <a:bodyPr/>
                    <a:lstStyle/>
                    <a:p>
                      <a:r>
                        <a:rPr lang="en-US" sz="2500">
                          <a:solidFill>
                            <a:schemeClr val="tx1">
                              <a:lumMod val="75000"/>
                              <a:lumOff val="25000"/>
                            </a:schemeClr>
                          </a:solidFill>
                        </a:rPr>
                        <a:t>Small rashes, small wounds</a:t>
                      </a:r>
                    </a:p>
                  </a:txBody>
                  <a:tcPr marL="87687" marR="87687" marT="43844" marB="43844"/>
                </a:tc>
                <a:extLst>
                  <a:ext uri="{0D108BD9-81ED-4DB2-BD59-A6C34878D82A}">
                    <a16:rowId xmlns:a16="http://schemas.microsoft.com/office/drawing/2014/main" val="1680722158"/>
                  </a:ext>
                </a:extLst>
              </a:tr>
              <a:tr h="452865">
                <a:tc>
                  <a:txBody>
                    <a:bodyPr/>
                    <a:lstStyle/>
                    <a:p>
                      <a:r>
                        <a:rPr lang="en-US" sz="2500" dirty="0">
                          <a:solidFill>
                            <a:schemeClr val="tx1">
                              <a:lumMod val="75000"/>
                              <a:lumOff val="25000"/>
                            </a:schemeClr>
                          </a:solidFill>
                        </a:rPr>
                        <a:t>Strains/sprains</a:t>
                      </a:r>
                    </a:p>
                  </a:txBody>
                  <a:tcPr marL="87687" marR="87687" marT="43844" marB="43844"/>
                </a:tc>
                <a:extLst>
                  <a:ext uri="{0D108BD9-81ED-4DB2-BD59-A6C34878D82A}">
                    <a16:rowId xmlns:a16="http://schemas.microsoft.com/office/drawing/2014/main" val="1016117844"/>
                  </a:ext>
                </a:extLst>
              </a:tr>
              <a:tr h="452865">
                <a:tc>
                  <a:txBody>
                    <a:bodyPr/>
                    <a:lstStyle/>
                    <a:p>
                      <a:r>
                        <a:rPr lang="en-US" sz="2500" dirty="0">
                          <a:solidFill>
                            <a:schemeClr val="tx1">
                              <a:lumMod val="75000"/>
                              <a:lumOff val="25000"/>
                            </a:schemeClr>
                          </a:solidFill>
                        </a:rPr>
                        <a:t>URI symptoms, pharyngitis, minor cuts, abscesses ("spider bites" - that are simple infections"), possibly strains and sprains</a:t>
                      </a:r>
                    </a:p>
                  </a:txBody>
                  <a:tcPr marL="87687" marR="87687" marT="43844" marB="43844"/>
                </a:tc>
                <a:extLst>
                  <a:ext uri="{0D108BD9-81ED-4DB2-BD59-A6C34878D82A}">
                    <a16:rowId xmlns:a16="http://schemas.microsoft.com/office/drawing/2014/main" val="3244876948"/>
                  </a:ext>
                </a:extLst>
              </a:tr>
              <a:tr h="785950">
                <a:tc>
                  <a:txBody>
                    <a:bodyPr/>
                    <a:lstStyle/>
                    <a:p>
                      <a:r>
                        <a:rPr lang="en-US" sz="2500" dirty="0">
                          <a:solidFill>
                            <a:schemeClr val="tx1">
                              <a:lumMod val="75000"/>
                              <a:lumOff val="25000"/>
                            </a:schemeClr>
                          </a:solidFill>
                        </a:rPr>
                        <a:t>Would consider: medication refill, rash, URI, psychiatric complaints short of SI, opioid withdrawal/MAT, minor allergic reaction, diarrhea, work excuse/injury follow-up, UTI, wound re-check, low back pain</a:t>
                      </a:r>
                    </a:p>
                  </a:txBody>
                  <a:tcPr marL="87687" marR="87687" marT="43844" marB="43844"/>
                </a:tc>
                <a:extLst>
                  <a:ext uri="{0D108BD9-81ED-4DB2-BD59-A6C34878D82A}">
                    <a16:rowId xmlns:a16="http://schemas.microsoft.com/office/drawing/2014/main" val="4116262092"/>
                  </a:ext>
                </a:extLst>
              </a:tr>
              <a:tr h="452865">
                <a:tc>
                  <a:txBody>
                    <a:bodyPr/>
                    <a:lstStyle/>
                    <a:p>
                      <a:r>
                        <a:rPr lang="en-US" sz="2500" dirty="0">
                          <a:solidFill>
                            <a:schemeClr val="tx1">
                              <a:lumMod val="75000"/>
                              <a:lumOff val="25000"/>
                            </a:schemeClr>
                          </a:solidFill>
                        </a:rPr>
                        <a:t>URIs easy</a:t>
                      </a:r>
                    </a:p>
                  </a:txBody>
                  <a:tcPr marL="87687" marR="87687" marT="43844" marB="43844"/>
                </a:tc>
                <a:extLst>
                  <a:ext uri="{0D108BD9-81ED-4DB2-BD59-A6C34878D82A}">
                    <a16:rowId xmlns:a16="http://schemas.microsoft.com/office/drawing/2014/main" val="4052432775"/>
                  </a:ext>
                </a:extLst>
              </a:tr>
            </a:tbl>
          </a:graphicData>
        </a:graphic>
      </p:graphicFrame>
    </p:spTree>
    <p:extLst>
      <p:ext uri="{BB962C8B-B14F-4D97-AF65-F5344CB8AC3E}">
        <p14:creationId xmlns:p14="http://schemas.microsoft.com/office/powerpoint/2010/main" val="2760719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F8F6-DDB0-A84D-94E1-473E39995D08}"/>
              </a:ext>
            </a:extLst>
          </p:cNvPr>
          <p:cNvSpPr>
            <a:spLocks noGrp="1"/>
          </p:cNvSpPr>
          <p:nvPr>
            <p:ph type="title"/>
          </p:nvPr>
        </p:nvSpPr>
        <p:spPr/>
        <p:txBody>
          <a:bodyPr/>
          <a:lstStyle/>
          <a:p>
            <a:r>
              <a:rPr lang="en-US" sz="5700" dirty="0"/>
              <a:t>Projecting Care Beyond the 4 Walls</a:t>
            </a:r>
          </a:p>
        </p:txBody>
      </p:sp>
      <p:sp>
        <p:nvSpPr>
          <p:cNvPr id="11" name="Content Placeholder 3">
            <a:extLst>
              <a:ext uri="{FF2B5EF4-FFF2-40B4-BE49-F238E27FC236}">
                <a16:creationId xmlns:a16="http://schemas.microsoft.com/office/drawing/2014/main" id="{4E40BB4C-3A24-420C-9101-B6C59F2C76E5}"/>
              </a:ext>
            </a:extLst>
          </p:cNvPr>
          <p:cNvSpPr>
            <a:spLocks noGrp="1"/>
          </p:cNvSpPr>
          <p:nvPr>
            <p:ph idx="1"/>
          </p:nvPr>
        </p:nvSpPr>
        <p:spPr>
          <a:xfrm>
            <a:off x="657850" y="1873970"/>
            <a:ext cx="18161342" cy="7357953"/>
          </a:xfrm>
        </p:spPr>
        <p:txBody>
          <a:bodyPr/>
          <a:lstStyle/>
          <a:p>
            <a:pPr>
              <a:lnSpc>
                <a:spcPct val="150000"/>
              </a:lnSpc>
            </a:pPr>
            <a:r>
              <a:rPr lang="en-US" sz="4000" dirty="0">
                <a:solidFill>
                  <a:schemeClr val="tx1"/>
                </a:solidFill>
              </a:rPr>
              <a:t>During 2020, the first year of the COVID-19 pandemic, visits </a:t>
            </a:r>
            <a:r>
              <a:rPr lang="en-US" sz="4000" dirty="0"/>
              <a:t>to the emergency department (ED) plunged by as much as 42% in the US, resulting in excess morbidity and mortality due to patients deferring or avoiding emergency care. With the declaration of a public health emergency, payors such as Medicare authorized emergency physicians (EPs) to bill for evaluation and management services delivered through telehealth—potentially allowing EPs to project emergency care beyond the four walls of the physical ED. </a:t>
            </a:r>
          </a:p>
          <a:p>
            <a:pPr>
              <a:lnSpc>
                <a:spcPct val="100000"/>
              </a:lnSpc>
            </a:pPr>
            <a:endParaRPr lang="en-US" sz="2000" dirty="0"/>
          </a:p>
        </p:txBody>
      </p:sp>
    </p:spTree>
    <p:extLst>
      <p:ext uri="{BB962C8B-B14F-4D97-AF65-F5344CB8AC3E}">
        <p14:creationId xmlns:p14="http://schemas.microsoft.com/office/powerpoint/2010/main" val="779574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62A2-B2E0-474B-8C4C-D9B2112CF774}"/>
              </a:ext>
            </a:extLst>
          </p:cNvPr>
          <p:cNvSpPr>
            <a:spLocks noGrp="1"/>
          </p:cNvSpPr>
          <p:nvPr>
            <p:ph type="title"/>
          </p:nvPr>
        </p:nvSpPr>
        <p:spPr>
          <a:xfrm>
            <a:off x="576183" y="662252"/>
            <a:ext cx="15654417" cy="924306"/>
          </a:xfrm>
        </p:spPr>
        <p:txBody>
          <a:bodyPr/>
          <a:lstStyle/>
          <a:p>
            <a:r>
              <a:rPr lang="en-US" sz="6000" dirty="0"/>
              <a:t>Conclusion</a:t>
            </a:r>
            <a:endParaRPr lang="en-US" sz="4000" dirty="0"/>
          </a:p>
        </p:txBody>
      </p:sp>
      <p:sp>
        <p:nvSpPr>
          <p:cNvPr id="5" name="Content Placeholder 7">
            <a:extLst>
              <a:ext uri="{FF2B5EF4-FFF2-40B4-BE49-F238E27FC236}">
                <a16:creationId xmlns:a16="http://schemas.microsoft.com/office/drawing/2014/main" id="{B7683197-2B56-43A4-8683-8A82FE58AB95}"/>
              </a:ext>
            </a:extLst>
          </p:cNvPr>
          <p:cNvSpPr>
            <a:spLocks noGrp="1"/>
          </p:cNvSpPr>
          <p:nvPr>
            <p:ph idx="1"/>
          </p:nvPr>
        </p:nvSpPr>
        <p:spPr>
          <a:xfrm>
            <a:off x="728315" y="2335271"/>
            <a:ext cx="16979391" cy="6632883"/>
          </a:xfrm>
        </p:spPr>
        <p:txBody>
          <a:bodyPr/>
          <a:lstStyle/>
          <a:p>
            <a:pPr marL="285750" indent="-285750">
              <a:buFont typeface="Arial" panose="020B0604020202020204" pitchFamily="34" charset="0"/>
              <a:buChar char="•"/>
            </a:pPr>
            <a:r>
              <a:rPr lang="en-US" sz="3700" dirty="0"/>
              <a:t>This survey begins to understand EPs’ perceptions and what they would need to feel comfortable to provide telehealth in the ED.</a:t>
            </a:r>
          </a:p>
          <a:p>
            <a:pPr marL="285750" indent="-285750">
              <a:buFont typeface="Arial" panose="020B0604020202020204" pitchFamily="34" charset="0"/>
              <a:buChar char="•"/>
            </a:pPr>
            <a:endParaRPr lang="en-US" sz="3700" dirty="0"/>
          </a:p>
          <a:p>
            <a:pPr marL="285750" indent="-285750">
              <a:buFont typeface="Arial" panose="020B0604020202020204" pitchFamily="34" charset="0"/>
              <a:buChar char="•"/>
            </a:pPr>
            <a:r>
              <a:rPr lang="en-US" sz="3700" dirty="0"/>
              <a:t>Results reveal that EPs recognize the potential of telehealth in emergency care delivery.  </a:t>
            </a:r>
          </a:p>
          <a:p>
            <a:pPr marL="285750" indent="-285750">
              <a:buFont typeface="Arial" panose="020B0604020202020204" pitchFamily="34" charset="0"/>
              <a:buChar char="•"/>
            </a:pPr>
            <a:endParaRPr lang="en-US" sz="3700" dirty="0"/>
          </a:p>
          <a:p>
            <a:pPr marL="285750" indent="-285750">
              <a:buFont typeface="Arial" panose="020B0604020202020204" pitchFamily="34" charset="0"/>
              <a:buChar char="•"/>
            </a:pPr>
            <a:r>
              <a:rPr lang="en-US" sz="3700" dirty="0"/>
              <a:t>Specific opportunities and barriers were identified that could help inform decisions regarding integrating telehealth in emergency care.</a:t>
            </a:r>
          </a:p>
          <a:p>
            <a:pPr marL="285750" indent="-285750">
              <a:buFont typeface="Arial" panose="020B0604020202020204" pitchFamily="34" charset="0"/>
              <a:buChar char="•"/>
            </a:pPr>
            <a:endParaRPr lang="en-US" sz="3700" dirty="0"/>
          </a:p>
          <a:p>
            <a:pPr marL="285750" indent="-285750">
              <a:buFont typeface="Arial" panose="020B0604020202020204" pitchFamily="34" charset="0"/>
              <a:buChar char="•"/>
            </a:pPr>
            <a:r>
              <a:rPr lang="en-US" sz="3700" dirty="0"/>
              <a:t>Ability to escalate care and obtain adequate telehealth exams are important for EPs to feel safe delivering telehealth services.</a:t>
            </a:r>
          </a:p>
          <a:p>
            <a:pPr marL="285750" indent="-285750">
              <a:buFont typeface="Arial" panose="020B0604020202020204" pitchFamily="34" charset="0"/>
              <a:buChar char="•"/>
            </a:pPr>
            <a:endParaRPr lang="en-US" sz="3700" dirty="0"/>
          </a:p>
          <a:p>
            <a:pPr marL="547783" lvl="1">
              <a:lnSpc>
                <a:spcPct val="150000"/>
              </a:lnSpc>
            </a:pPr>
            <a:endParaRPr lang="en-US" sz="3700" dirty="0">
              <a:ea typeface="Open Sans Light" panose="020B0306030504020204" pitchFamily="34" charset="0"/>
              <a:cs typeface="Arial" panose="020B0604020202020204" pitchFamily="34" charset="0"/>
            </a:endParaRPr>
          </a:p>
          <a:p>
            <a:endParaRPr lang="en-US" sz="3700" dirty="0"/>
          </a:p>
        </p:txBody>
      </p:sp>
    </p:spTree>
    <p:extLst>
      <p:ext uri="{BB962C8B-B14F-4D97-AF65-F5344CB8AC3E}">
        <p14:creationId xmlns:p14="http://schemas.microsoft.com/office/powerpoint/2010/main" val="1865752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669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F8F6-DDB0-A84D-94E1-473E39995D08}"/>
              </a:ext>
            </a:extLst>
          </p:cNvPr>
          <p:cNvSpPr>
            <a:spLocks noGrp="1"/>
          </p:cNvSpPr>
          <p:nvPr>
            <p:ph type="title"/>
          </p:nvPr>
        </p:nvSpPr>
        <p:spPr/>
        <p:txBody>
          <a:bodyPr/>
          <a:lstStyle/>
          <a:p>
            <a:r>
              <a:rPr lang="en-US" sz="5700" dirty="0"/>
              <a:t>Incorporating Telehealth into Emergency Care</a:t>
            </a:r>
          </a:p>
        </p:txBody>
      </p:sp>
      <p:sp>
        <p:nvSpPr>
          <p:cNvPr id="11" name="Content Placeholder 3">
            <a:extLst>
              <a:ext uri="{FF2B5EF4-FFF2-40B4-BE49-F238E27FC236}">
                <a16:creationId xmlns:a16="http://schemas.microsoft.com/office/drawing/2014/main" id="{4E40BB4C-3A24-420C-9101-B6C59F2C76E5}"/>
              </a:ext>
            </a:extLst>
          </p:cNvPr>
          <p:cNvSpPr>
            <a:spLocks noGrp="1"/>
          </p:cNvSpPr>
          <p:nvPr>
            <p:ph idx="1"/>
          </p:nvPr>
        </p:nvSpPr>
        <p:spPr>
          <a:xfrm>
            <a:off x="657850" y="1873970"/>
            <a:ext cx="18161342" cy="7357953"/>
          </a:xfrm>
        </p:spPr>
        <p:txBody>
          <a:bodyPr/>
          <a:lstStyle/>
          <a:p>
            <a:pPr>
              <a:lnSpc>
                <a:spcPct val="100000"/>
              </a:lnSpc>
              <a:spcBef>
                <a:spcPts val="600"/>
              </a:spcBef>
            </a:pPr>
            <a:r>
              <a:rPr lang="en-US" sz="4000" dirty="0"/>
              <a:t>The provision of emergency care via telehealth could expand the reach of emergency medicine, especially as aging populations choose to receive more care at home. </a:t>
            </a:r>
            <a:r>
              <a:rPr lang="en-US" sz="4000" dirty="0">
                <a:solidFill>
                  <a:schemeClr val="tx1"/>
                </a:solidFill>
              </a:rPr>
              <a:t>The American College of Emergency Physicians (ACEP) </a:t>
            </a:r>
            <a:r>
              <a:rPr lang="en-US" sz="4000" dirty="0"/>
              <a:t>recognizes that the future of site of care will be less centralized, and hospital based. The May </a:t>
            </a:r>
            <a:r>
              <a:rPr lang="en-US" sz="4000" dirty="0">
                <a:hlinkClick r:id="rId2"/>
              </a:rPr>
              <a:t>2021 ACEP Framework of Workforce Considerations </a:t>
            </a:r>
            <a:r>
              <a:rPr lang="en-US" sz="4000" dirty="0"/>
              <a:t>stated aspirations of broadening emergency physician expertise because of this.</a:t>
            </a:r>
          </a:p>
          <a:p>
            <a:pPr>
              <a:lnSpc>
                <a:spcPct val="100000"/>
              </a:lnSpc>
              <a:spcBef>
                <a:spcPts val="600"/>
              </a:spcBef>
            </a:pPr>
            <a:endParaRPr lang="en-US" sz="4000" dirty="0"/>
          </a:p>
          <a:p>
            <a:pPr>
              <a:lnSpc>
                <a:spcPct val="100000"/>
              </a:lnSpc>
              <a:spcBef>
                <a:spcPts val="600"/>
              </a:spcBef>
            </a:pPr>
            <a:r>
              <a:rPr lang="en-US" sz="4000" dirty="0"/>
              <a:t>Such expansion into telehealth-base emergency care could benefit from first understanding perspectives of EPs regarding motivations, barriers, and necessary capabilities in conducting ED telehealth visits. This survey was designed to provide a snapshot of ACEP EP perspectives.</a:t>
            </a:r>
          </a:p>
        </p:txBody>
      </p:sp>
    </p:spTree>
    <p:extLst>
      <p:ext uri="{BB962C8B-B14F-4D97-AF65-F5344CB8AC3E}">
        <p14:creationId xmlns:p14="http://schemas.microsoft.com/office/powerpoint/2010/main" val="3340626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F8F6-DDB0-A84D-94E1-473E39995D08}"/>
              </a:ext>
            </a:extLst>
          </p:cNvPr>
          <p:cNvSpPr>
            <a:spLocks noGrp="1"/>
          </p:cNvSpPr>
          <p:nvPr>
            <p:ph type="title"/>
          </p:nvPr>
        </p:nvSpPr>
        <p:spPr/>
        <p:txBody>
          <a:bodyPr/>
          <a:lstStyle/>
          <a:p>
            <a:r>
              <a:rPr lang="en-US" sz="5700" dirty="0"/>
              <a:t>Survey Objective</a:t>
            </a:r>
          </a:p>
        </p:txBody>
      </p:sp>
      <p:sp>
        <p:nvSpPr>
          <p:cNvPr id="11" name="Content Placeholder 3">
            <a:extLst>
              <a:ext uri="{FF2B5EF4-FFF2-40B4-BE49-F238E27FC236}">
                <a16:creationId xmlns:a16="http://schemas.microsoft.com/office/drawing/2014/main" id="{4E40BB4C-3A24-420C-9101-B6C59F2C76E5}"/>
              </a:ext>
            </a:extLst>
          </p:cNvPr>
          <p:cNvSpPr>
            <a:spLocks noGrp="1"/>
          </p:cNvSpPr>
          <p:nvPr>
            <p:ph idx="1"/>
          </p:nvPr>
        </p:nvSpPr>
        <p:spPr>
          <a:xfrm>
            <a:off x="657850" y="4547226"/>
            <a:ext cx="18161342" cy="5298421"/>
          </a:xfrm>
        </p:spPr>
        <p:txBody>
          <a:bodyPr/>
          <a:lstStyle/>
          <a:p>
            <a:r>
              <a:rPr lang="en-US" sz="4000" dirty="0"/>
              <a:t>More specifically the survey investigated:</a:t>
            </a:r>
          </a:p>
          <a:p>
            <a:pPr marL="285750" indent="-285750">
              <a:buFont typeface="Arial" panose="020B0604020202020204" pitchFamily="34" charset="0"/>
              <a:buChar char="•"/>
            </a:pPr>
            <a:r>
              <a:rPr lang="en-US" sz="4000" dirty="0"/>
              <a:t>The current usage of telehealth in EDs</a:t>
            </a:r>
          </a:p>
          <a:p>
            <a:pPr marL="285750" indent="-285750">
              <a:buFont typeface="Arial" panose="020B0604020202020204" pitchFamily="34" charset="0"/>
              <a:buChar char="•"/>
            </a:pPr>
            <a:r>
              <a:rPr lang="en-US" sz="4000" dirty="0"/>
              <a:t>What use cases or scenarios would EPs be comfortable conducting telehealth evaluation and treatment</a:t>
            </a:r>
          </a:p>
          <a:p>
            <a:pPr marL="285750" indent="-285750">
              <a:buFont typeface="Arial" panose="020B0604020202020204" pitchFamily="34" charset="0"/>
              <a:buChar char="•"/>
            </a:pPr>
            <a:r>
              <a:rPr lang="en-US" sz="4000" dirty="0"/>
              <a:t>What EPs might need to feel comfortable using telehealth in emergency care</a:t>
            </a:r>
          </a:p>
          <a:p>
            <a:pPr marL="285750" indent="-285750">
              <a:buFont typeface="Arial" panose="020B0604020202020204" pitchFamily="34" charset="0"/>
              <a:buChar char="•"/>
            </a:pPr>
            <a:r>
              <a:rPr lang="en-US" sz="4000" dirty="0"/>
              <a:t>What barriers/concerns EPs have in using telehealth </a:t>
            </a:r>
          </a:p>
          <a:p>
            <a:pPr marL="285750" indent="-285750">
              <a:buFont typeface="Arial" panose="020B0604020202020204" pitchFamily="34" charset="0"/>
              <a:buChar char="•"/>
            </a:pPr>
            <a:r>
              <a:rPr lang="en-US" sz="4000" dirty="0"/>
              <a:t>What would motivate EPs to use telehealth in emergency care</a:t>
            </a:r>
          </a:p>
        </p:txBody>
      </p:sp>
      <p:sp>
        <p:nvSpPr>
          <p:cNvPr id="4" name="TextBox 3">
            <a:extLst>
              <a:ext uri="{FF2B5EF4-FFF2-40B4-BE49-F238E27FC236}">
                <a16:creationId xmlns:a16="http://schemas.microsoft.com/office/drawing/2014/main" id="{9DBA0F72-02A0-4DFC-9F20-F5CE531273D1}"/>
              </a:ext>
            </a:extLst>
          </p:cNvPr>
          <p:cNvSpPr txBox="1"/>
          <p:nvPr/>
        </p:nvSpPr>
        <p:spPr>
          <a:xfrm>
            <a:off x="657850" y="2143693"/>
            <a:ext cx="18161341" cy="15650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sz="3400" dirty="0">
                <a:solidFill>
                  <a:schemeClr val="bg2">
                    <a:lumMod val="25000"/>
                  </a:schemeClr>
                </a:solidFill>
              </a:rPr>
              <a:t>The objective of the survey was to profile ACEP emergency physicians (EPs) to better understand the potential for and receptivity of using telehealth in emergency care delivery. </a:t>
            </a:r>
          </a:p>
        </p:txBody>
      </p:sp>
    </p:spTree>
    <p:extLst>
      <p:ext uri="{BB962C8B-B14F-4D97-AF65-F5344CB8AC3E}">
        <p14:creationId xmlns:p14="http://schemas.microsoft.com/office/powerpoint/2010/main" val="4025418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F8F6-DDB0-A84D-94E1-473E39995D08}"/>
              </a:ext>
            </a:extLst>
          </p:cNvPr>
          <p:cNvSpPr>
            <a:spLocks noGrp="1"/>
          </p:cNvSpPr>
          <p:nvPr>
            <p:ph type="title"/>
          </p:nvPr>
        </p:nvSpPr>
        <p:spPr/>
        <p:txBody>
          <a:bodyPr/>
          <a:lstStyle/>
          <a:p>
            <a:r>
              <a:rPr lang="en-US" sz="5700" dirty="0"/>
              <a:t>Survey Method</a:t>
            </a:r>
          </a:p>
        </p:txBody>
      </p:sp>
      <p:sp>
        <p:nvSpPr>
          <p:cNvPr id="11" name="Content Placeholder 3">
            <a:extLst>
              <a:ext uri="{FF2B5EF4-FFF2-40B4-BE49-F238E27FC236}">
                <a16:creationId xmlns:a16="http://schemas.microsoft.com/office/drawing/2014/main" id="{4E40BB4C-3A24-420C-9101-B6C59F2C76E5}"/>
              </a:ext>
            </a:extLst>
          </p:cNvPr>
          <p:cNvSpPr>
            <a:spLocks noGrp="1"/>
          </p:cNvSpPr>
          <p:nvPr>
            <p:ph idx="1"/>
          </p:nvPr>
        </p:nvSpPr>
        <p:spPr>
          <a:xfrm>
            <a:off x="657848" y="1807423"/>
            <a:ext cx="18161342" cy="3045931"/>
          </a:xfrm>
        </p:spPr>
        <p:txBody>
          <a:bodyPr/>
          <a:lstStyle/>
          <a:p>
            <a:pPr>
              <a:lnSpc>
                <a:spcPct val="150000"/>
              </a:lnSpc>
            </a:pPr>
            <a:r>
              <a:rPr lang="en-US" sz="3000" dirty="0">
                <a:effectLst/>
                <a:ea typeface="Calibri" panose="020F0502020204030204" pitchFamily="34" charset="0"/>
                <a:cs typeface="Calibri" panose="020F0502020204030204" pitchFamily="34" charset="0"/>
              </a:rPr>
              <a:t>In collaboration with ACEP and the Emergency Medicine Practice Resource Network (EMPRN), West Health Institute designed a survey instrument comprised of five main questions that provided ranked choice selections. The survey was sent electronically to a group of EMPRN volunteers representing EPs from diverse geographic, age, and practice levels. </a:t>
            </a:r>
            <a:endParaRPr lang="en-US" sz="3000" dirty="0">
              <a:effectLst/>
              <a:ea typeface="Calibri" panose="020F0502020204030204" pitchFamily="34" charset="0"/>
            </a:endParaRPr>
          </a:p>
        </p:txBody>
      </p:sp>
      <p:sp>
        <p:nvSpPr>
          <p:cNvPr id="5" name="Rectangle: Rounded Corners 8">
            <a:extLst>
              <a:ext uri="{FF2B5EF4-FFF2-40B4-BE49-F238E27FC236}">
                <a16:creationId xmlns:a16="http://schemas.microsoft.com/office/drawing/2014/main" id="{13BF0BD1-C048-40A7-862E-1C753C31259A}"/>
              </a:ext>
            </a:extLst>
          </p:cNvPr>
          <p:cNvSpPr/>
          <p:nvPr/>
        </p:nvSpPr>
        <p:spPr>
          <a:xfrm>
            <a:off x="4501661" y="5486400"/>
            <a:ext cx="14102861" cy="3572607"/>
          </a:xfrm>
          <a:prstGeom prst="roundRect">
            <a:avLst>
              <a:gd name="adj" fmla="val 606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Content Placeholder 5">
            <a:extLst>
              <a:ext uri="{FF2B5EF4-FFF2-40B4-BE49-F238E27FC236}">
                <a16:creationId xmlns:a16="http://schemas.microsoft.com/office/drawing/2014/main" id="{DEF3F2BF-D84F-4D14-A045-517DDE73CFD8}"/>
              </a:ext>
            </a:extLst>
          </p:cNvPr>
          <p:cNvSpPr txBox="1">
            <a:spLocks/>
          </p:cNvSpPr>
          <p:nvPr/>
        </p:nvSpPr>
        <p:spPr>
          <a:xfrm>
            <a:off x="5352399" y="5702615"/>
            <a:ext cx="13252123" cy="3140175"/>
          </a:xfrm>
          <a:prstGeom prst="rect">
            <a:avLst/>
          </a:prstGeom>
        </p:spPr>
        <p:txBody>
          <a:bodyPr/>
          <a:lstStyle>
            <a:lvl1pPr marL="0" indent="0" algn="l" defTabSz="1460754" rtl="0" eaLnBrk="1" latinLnBrk="0" hangingPunct="1">
              <a:lnSpc>
                <a:spcPct val="90000"/>
              </a:lnSpc>
              <a:spcBef>
                <a:spcPts val="1598"/>
              </a:spcBef>
              <a:buFont typeface="Arial" panose="020B0604020202020204" pitchFamily="34" charset="0"/>
              <a:buNone/>
              <a:defRPr sz="2600" b="0" i="0" kern="1200" cap="none" baseline="0">
                <a:solidFill>
                  <a:schemeClr val="tx1">
                    <a:lumMod val="75000"/>
                    <a:lumOff val="25000"/>
                  </a:schemeClr>
                </a:solidFill>
                <a:latin typeface="+mn-lt"/>
                <a:ea typeface="+mn-ea"/>
                <a:cs typeface="+mn-cs"/>
              </a:defRPr>
            </a:lvl1pPr>
            <a:lvl2pPr marL="730377" indent="0" algn="l" defTabSz="1460754" rtl="0" eaLnBrk="1" latinLnBrk="0" hangingPunct="1">
              <a:lnSpc>
                <a:spcPct val="90000"/>
              </a:lnSpc>
              <a:spcBef>
                <a:spcPts val="799"/>
              </a:spcBef>
              <a:buFont typeface="Arial" panose="020B0604020202020204" pitchFamily="34" charset="0"/>
              <a:buNone/>
              <a:defRPr sz="2600" b="0" i="0" kern="1200" cap="none" baseline="0">
                <a:solidFill>
                  <a:schemeClr val="tx1">
                    <a:lumMod val="75000"/>
                    <a:lumOff val="25000"/>
                  </a:schemeClr>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2600" kern="1200" cap="none" baseline="0">
                <a:solidFill>
                  <a:schemeClr val="tx1">
                    <a:lumMod val="75000"/>
                    <a:lumOff val="25000"/>
                  </a:schemeClr>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600" kern="1200" cap="none" baseline="0">
                <a:solidFill>
                  <a:schemeClr val="tx1">
                    <a:lumMod val="75000"/>
                    <a:lumOff val="25000"/>
                  </a:schemeClr>
                </a:solidFill>
                <a:latin typeface="+mj-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600" kern="1200" cap="none" baseline="0">
                <a:solidFill>
                  <a:schemeClr val="tx1">
                    <a:lumMod val="75000"/>
                    <a:lumOff val="25000"/>
                  </a:schemeClr>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nSpc>
                <a:spcPct val="150000"/>
              </a:lnSpc>
            </a:pPr>
            <a:r>
              <a:rPr lang="en-US" dirty="0">
                <a:latin typeface="Arial" panose="020B0604020202020204" pitchFamily="34" charset="0"/>
                <a:ea typeface="Open Sans Light" panose="020B0306030504020204" pitchFamily="34" charset="0"/>
                <a:cs typeface="Arial" panose="020B0604020202020204" pitchFamily="34" charset="0"/>
              </a:rPr>
              <a:t>A network composed of a group of emergency physicians representing a broad spectrum of practice who commit to complete surveys to help researchers understand how emergency medicine is practiced. These surveys cover a very wide range of subjects, from how patients are treated, to opinions about current controversies in medicine, to how groups are surviving. Visit </a:t>
            </a:r>
            <a:r>
              <a:rPr lang="en-US" dirty="0">
                <a:latin typeface="Arial" panose="020B0604020202020204" pitchFamily="34" charset="0"/>
                <a:ea typeface="Open Sans Light" panose="020B0306030504020204" pitchFamily="34" charset="0"/>
                <a:cs typeface="Arial" panose="020B0604020202020204" pitchFamily="34" charset="0"/>
                <a:hlinkClick r:id="rId2"/>
              </a:rPr>
              <a:t>EMPRN website</a:t>
            </a:r>
            <a:r>
              <a:rPr lang="en-US" dirty="0">
                <a:latin typeface="Arial" panose="020B0604020202020204" pitchFamily="34" charset="0"/>
                <a:ea typeface="Open Sans Light" panose="020B0306030504020204" pitchFamily="34" charset="0"/>
                <a:cs typeface="Arial" panose="020B0604020202020204" pitchFamily="34" charset="0"/>
              </a:rPr>
              <a:t> for more information</a:t>
            </a:r>
          </a:p>
        </p:txBody>
      </p:sp>
      <p:pic>
        <p:nvPicPr>
          <p:cNvPr id="7" name="Picture 6">
            <a:extLst>
              <a:ext uri="{FF2B5EF4-FFF2-40B4-BE49-F238E27FC236}">
                <a16:creationId xmlns:a16="http://schemas.microsoft.com/office/drawing/2014/main" id="{85D01A4E-E784-4A5B-8D14-3DF984733A87}"/>
              </a:ext>
            </a:extLst>
          </p:cNvPr>
          <p:cNvPicPr>
            <a:picLocks noChangeAspect="1"/>
          </p:cNvPicPr>
          <p:nvPr/>
        </p:nvPicPr>
        <p:blipFill>
          <a:blip r:embed="rId3"/>
          <a:stretch>
            <a:fillRect/>
          </a:stretch>
        </p:blipFill>
        <p:spPr>
          <a:xfrm>
            <a:off x="881747" y="6361015"/>
            <a:ext cx="4185687" cy="1942757"/>
          </a:xfrm>
          <a:prstGeom prst="rect">
            <a:avLst/>
          </a:prstGeom>
        </p:spPr>
      </p:pic>
    </p:spTree>
    <p:extLst>
      <p:ext uri="{BB962C8B-B14F-4D97-AF65-F5344CB8AC3E}">
        <p14:creationId xmlns:p14="http://schemas.microsoft.com/office/powerpoint/2010/main" val="1586078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F8F6-DDB0-A84D-94E1-473E39995D08}"/>
              </a:ext>
            </a:extLst>
          </p:cNvPr>
          <p:cNvSpPr>
            <a:spLocks noGrp="1"/>
          </p:cNvSpPr>
          <p:nvPr>
            <p:ph type="title"/>
          </p:nvPr>
        </p:nvSpPr>
        <p:spPr/>
        <p:txBody>
          <a:bodyPr/>
          <a:lstStyle/>
          <a:p>
            <a:r>
              <a:rPr lang="en-US" sz="5700" dirty="0"/>
              <a:t>Key Findings</a:t>
            </a:r>
          </a:p>
        </p:txBody>
      </p:sp>
      <p:sp>
        <p:nvSpPr>
          <p:cNvPr id="11" name="Content Placeholder 3">
            <a:extLst>
              <a:ext uri="{FF2B5EF4-FFF2-40B4-BE49-F238E27FC236}">
                <a16:creationId xmlns:a16="http://schemas.microsoft.com/office/drawing/2014/main" id="{4E40BB4C-3A24-420C-9101-B6C59F2C76E5}"/>
              </a:ext>
            </a:extLst>
          </p:cNvPr>
          <p:cNvSpPr>
            <a:spLocks noGrp="1"/>
          </p:cNvSpPr>
          <p:nvPr>
            <p:ph idx="1"/>
          </p:nvPr>
        </p:nvSpPr>
        <p:spPr>
          <a:xfrm>
            <a:off x="657850" y="1807423"/>
            <a:ext cx="18161342" cy="7357953"/>
          </a:xfrm>
        </p:spPr>
        <p:txBody>
          <a:bodyPr/>
          <a:lstStyle/>
          <a:p>
            <a:pPr marL="285750" indent="-285750">
              <a:lnSpc>
                <a:spcPct val="100000"/>
              </a:lnSpc>
              <a:buFont typeface="Arial" panose="020B0604020202020204" pitchFamily="34" charset="0"/>
              <a:buChar char="•"/>
            </a:pPr>
            <a:r>
              <a:rPr lang="en-US" sz="3500" dirty="0">
                <a:ea typeface="Open Sans Light" panose="020B0306030504020204" pitchFamily="34" charset="0"/>
                <a:cs typeface="Arial" panose="020B0604020202020204" pitchFamily="34" charset="0"/>
              </a:rPr>
              <a:t>The majority of respondents (81%) had never provided telehealth-based emergency care</a:t>
            </a:r>
          </a:p>
          <a:p>
            <a:pPr marL="285750" indent="-285750">
              <a:lnSpc>
                <a:spcPct val="100000"/>
              </a:lnSpc>
              <a:buFont typeface="Arial" panose="020B0604020202020204" pitchFamily="34" charset="0"/>
              <a:buChar char="•"/>
            </a:pPr>
            <a:r>
              <a:rPr lang="en-US" sz="3500" dirty="0">
                <a:ea typeface="Open Sans Light" panose="020B0306030504020204" pitchFamily="34" charset="0"/>
                <a:cs typeface="Arial" panose="020B0604020202020204" pitchFamily="34" charset="0"/>
              </a:rPr>
              <a:t>The biggest barrier preventing telehealth-based emergency care to Medicare beneficiaries was the concern over the inability to obtain an adequate evaluation of the patient</a:t>
            </a:r>
          </a:p>
          <a:p>
            <a:pPr marL="285750" indent="-285750">
              <a:lnSpc>
                <a:spcPct val="100000"/>
              </a:lnSpc>
              <a:buFont typeface="Arial" panose="020B0604020202020204" pitchFamily="34" charset="0"/>
              <a:buChar char="•"/>
            </a:pPr>
            <a:r>
              <a:rPr lang="en-US" sz="3500" dirty="0">
                <a:ea typeface="Open Sans Light" panose="020B0306030504020204" pitchFamily="34" charset="0"/>
                <a:cs typeface="Arial" panose="020B0604020202020204" pitchFamily="34" charset="0"/>
              </a:rPr>
              <a:t>Respondents felt the most important capability for someone physically in the patient’s home to help with the telehealth visit was having the ability to escalate care as needed, including transporting to the ED (86%)</a:t>
            </a:r>
          </a:p>
          <a:p>
            <a:pPr marL="285750" indent="-285750">
              <a:lnSpc>
                <a:spcPct val="100000"/>
              </a:lnSpc>
              <a:buFont typeface="Arial" panose="020B0604020202020204" pitchFamily="34" charset="0"/>
              <a:buChar char="•"/>
            </a:pPr>
            <a:r>
              <a:rPr lang="en-US" sz="3500" dirty="0">
                <a:ea typeface="Open Sans Light" panose="020B0306030504020204" pitchFamily="34" charset="0"/>
                <a:cs typeface="Arial" panose="020B0604020202020204" pitchFamily="34" charset="0"/>
              </a:rPr>
              <a:t>Clinical benefits of early engagement with the option to escalate care to the ED, if necessary, was the highest ranked motivating factor to consider conducting telehealth-based emergency care to Medicare beneficiaries.</a:t>
            </a:r>
          </a:p>
          <a:p>
            <a:pPr marL="285750" indent="-285750">
              <a:lnSpc>
                <a:spcPct val="100000"/>
              </a:lnSpc>
              <a:buFont typeface="Arial" panose="020B0604020202020204" pitchFamily="34" charset="0"/>
              <a:buChar char="•"/>
            </a:pPr>
            <a:r>
              <a:rPr lang="en-US" sz="3500" dirty="0">
                <a:ea typeface="Open Sans Light" panose="020B0306030504020204" pitchFamily="34" charset="0"/>
                <a:cs typeface="Arial" panose="020B0604020202020204" pitchFamily="34" charset="0"/>
              </a:rPr>
              <a:t>By far, urinary tract infection, </a:t>
            </a:r>
            <a:r>
              <a:rPr lang="en-US" sz="3500" dirty="0">
                <a:solidFill>
                  <a:schemeClr val="tx1"/>
                </a:solidFill>
                <a:ea typeface="Open Sans Light" panose="020B0306030504020204" pitchFamily="34" charset="0"/>
                <a:cs typeface="Arial" panose="020B0604020202020204" pitchFamily="34" charset="0"/>
              </a:rPr>
              <a:t>or symptoms of </a:t>
            </a:r>
            <a:r>
              <a:rPr lang="en-US" sz="3500" dirty="0">
                <a:ea typeface="Open Sans Light" panose="020B0306030504020204" pitchFamily="34" charset="0"/>
                <a:cs typeface="Arial" panose="020B0604020202020204" pitchFamily="34" charset="0"/>
              </a:rPr>
              <a:t>urinary frequency with burning, </a:t>
            </a:r>
            <a:r>
              <a:rPr lang="en-US" sz="3500" dirty="0">
                <a:solidFill>
                  <a:schemeClr val="tx1"/>
                </a:solidFill>
                <a:ea typeface="Open Sans Light" panose="020B0306030504020204" pitchFamily="34" charset="0"/>
                <a:cs typeface="Arial" panose="020B0604020202020204" pitchFamily="34" charset="0"/>
              </a:rPr>
              <a:t>was</a:t>
            </a:r>
            <a:r>
              <a:rPr lang="en-US" sz="3500" dirty="0">
                <a:ea typeface="Open Sans Light" panose="020B0306030504020204" pitchFamily="34" charset="0"/>
                <a:cs typeface="Arial" panose="020B0604020202020204" pitchFamily="34" charset="0"/>
              </a:rPr>
              <a:t> the condition respondents felt most comfortable conducting an initial telehealth evaluation, out of our listed conditions.</a:t>
            </a:r>
          </a:p>
          <a:p>
            <a:pPr>
              <a:lnSpc>
                <a:spcPct val="100000"/>
              </a:lnSpc>
            </a:pPr>
            <a:endParaRPr lang="en-US" sz="3500" dirty="0"/>
          </a:p>
        </p:txBody>
      </p:sp>
    </p:spTree>
    <p:extLst>
      <p:ext uri="{BB962C8B-B14F-4D97-AF65-F5344CB8AC3E}">
        <p14:creationId xmlns:p14="http://schemas.microsoft.com/office/powerpoint/2010/main" val="124067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B58D3F-3A0D-4C9F-A368-A8BFC6E14C77}"/>
              </a:ext>
            </a:extLst>
          </p:cNvPr>
          <p:cNvPicPr>
            <a:picLocks noChangeAspect="1"/>
          </p:cNvPicPr>
          <p:nvPr/>
        </p:nvPicPr>
        <p:blipFill>
          <a:blip r:embed="rId2"/>
          <a:stretch>
            <a:fillRect/>
          </a:stretch>
        </p:blipFill>
        <p:spPr>
          <a:xfrm>
            <a:off x="105507" y="103844"/>
            <a:ext cx="19266023" cy="10765111"/>
          </a:xfrm>
          <a:prstGeom prst="rect">
            <a:avLst/>
          </a:prstGeom>
        </p:spPr>
      </p:pic>
    </p:spTree>
    <p:extLst>
      <p:ext uri="{BB962C8B-B14F-4D97-AF65-F5344CB8AC3E}">
        <p14:creationId xmlns:p14="http://schemas.microsoft.com/office/powerpoint/2010/main" val="2707949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F8F6-DDB0-A84D-94E1-473E39995D08}"/>
              </a:ext>
            </a:extLst>
          </p:cNvPr>
          <p:cNvSpPr>
            <a:spLocks noGrp="1"/>
          </p:cNvSpPr>
          <p:nvPr>
            <p:ph type="title"/>
          </p:nvPr>
        </p:nvSpPr>
        <p:spPr/>
        <p:txBody>
          <a:bodyPr/>
          <a:lstStyle/>
          <a:p>
            <a:r>
              <a:rPr lang="en-US" sz="5700" dirty="0"/>
              <a:t>Key Findings</a:t>
            </a:r>
          </a:p>
        </p:txBody>
      </p:sp>
      <p:sp>
        <p:nvSpPr>
          <p:cNvPr id="11" name="Content Placeholder 3">
            <a:extLst>
              <a:ext uri="{FF2B5EF4-FFF2-40B4-BE49-F238E27FC236}">
                <a16:creationId xmlns:a16="http://schemas.microsoft.com/office/drawing/2014/main" id="{4E40BB4C-3A24-420C-9101-B6C59F2C76E5}"/>
              </a:ext>
            </a:extLst>
          </p:cNvPr>
          <p:cNvSpPr>
            <a:spLocks noGrp="1"/>
          </p:cNvSpPr>
          <p:nvPr>
            <p:ph idx="1"/>
          </p:nvPr>
        </p:nvSpPr>
        <p:spPr>
          <a:xfrm>
            <a:off x="657850" y="2023991"/>
            <a:ext cx="18161342" cy="7357953"/>
          </a:xfrm>
        </p:spPr>
        <p:txBody>
          <a:bodyPr/>
          <a:lstStyle/>
          <a:p>
            <a:pPr marL="890683" lvl="1" indent="-342900">
              <a:lnSpc>
                <a:spcPct val="100000"/>
              </a:lnSpc>
              <a:buFont typeface="Arial" panose="020B0604020202020204" pitchFamily="34" charset="0"/>
              <a:buChar char="•"/>
            </a:pPr>
            <a:r>
              <a:rPr lang="en-US" sz="4000" dirty="0">
                <a:latin typeface="Arial" panose="020B0604020202020204" pitchFamily="34" charset="0"/>
                <a:ea typeface="Open Sans Light" panose="020B0306030504020204" pitchFamily="34" charset="0"/>
                <a:cs typeface="Arial" panose="020B0604020202020204" pitchFamily="34" charset="0"/>
              </a:rPr>
              <a:t>The survey was sent to 734 EMPRN volunteers and </a:t>
            </a:r>
            <a:r>
              <a:rPr lang="en-US" sz="4000" dirty="0">
                <a:solidFill>
                  <a:schemeClr val="accent2"/>
                </a:solidFill>
                <a:latin typeface="Arial" panose="020B0604020202020204" pitchFamily="34" charset="0"/>
                <a:ea typeface="Open Sans Light" panose="020B0306030504020204" pitchFamily="34" charset="0"/>
                <a:cs typeface="Arial" panose="020B0604020202020204" pitchFamily="34" charset="0"/>
              </a:rPr>
              <a:t>18% responded</a:t>
            </a:r>
          </a:p>
          <a:p>
            <a:pPr marL="890683" lvl="1" indent="-342900">
              <a:lnSpc>
                <a:spcPct val="100000"/>
              </a:lnSpc>
              <a:buFont typeface="Arial" panose="020B0604020202020204" pitchFamily="34" charset="0"/>
              <a:buChar char="•"/>
            </a:pPr>
            <a:endParaRPr lang="en-US" sz="4000" dirty="0">
              <a:latin typeface="Arial" panose="020B0604020202020204" pitchFamily="34" charset="0"/>
              <a:ea typeface="Open Sans Light" panose="020B0306030504020204" pitchFamily="34" charset="0"/>
              <a:cs typeface="Arial" panose="020B0604020202020204" pitchFamily="34" charset="0"/>
            </a:endParaRPr>
          </a:p>
          <a:p>
            <a:pPr marL="890683" lvl="1" indent="-342900">
              <a:lnSpc>
                <a:spcPct val="100000"/>
              </a:lnSpc>
              <a:buFont typeface="Arial" panose="020B0604020202020204" pitchFamily="34" charset="0"/>
              <a:buChar char="•"/>
            </a:pPr>
            <a:r>
              <a:rPr lang="en-US" sz="4000" dirty="0">
                <a:latin typeface="Arial" panose="020B0604020202020204" pitchFamily="34" charset="0"/>
                <a:ea typeface="Open Sans Light" panose="020B0306030504020204" pitchFamily="34" charset="0"/>
                <a:cs typeface="Arial" panose="020B0604020202020204" pitchFamily="34" charset="0"/>
              </a:rPr>
              <a:t>Roughly </a:t>
            </a:r>
            <a:r>
              <a:rPr lang="en-US" sz="4000" dirty="0">
                <a:solidFill>
                  <a:schemeClr val="accent2"/>
                </a:solidFill>
                <a:latin typeface="Arial" panose="020B0604020202020204" pitchFamily="34" charset="0"/>
                <a:ea typeface="Open Sans Light" panose="020B0306030504020204" pitchFamily="34" charset="0"/>
                <a:cs typeface="Arial" panose="020B0604020202020204" pitchFamily="34" charset="0"/>
              </a:rPr>
              <a:t>half </a:t>
            </a:r>
            <a:r>
              <a:rPr lang="en-US" sz="4000" dirty="0">
                <a:latin typeface="Arial" panose="020B0604020202020204" pitchFamily="34" charset="0"/>
                <a:ea typeface="Open Sans Light" panose="020B0306030504020204" pitchFamily="34" charset="0"/>
                <a:cs typeface="Arial" panose="020B0604020202020204" pitchFamily="34" charset="0"/>
              </a:rPr>
              <a:t>(53%) </a:t>
            </a:r>
            <a:r>
              <a:rPr lang="en-US" sz="4000" dirty="0">
                <a:solidFill>
                  <a:schemeClr val="accent2"/>
                </a:solidFill>
                <a:latin typeface="Arial" panose="020B0604020202020204" pitchFamily="34" charset="0"/>
                <a:ea typeface="Open Sans Light" panose="020B0306030504020204" pitchFamily="34" charset="0"/>
                <a:cs typeface="Arial" panose="020B0604020202020204" pitchFamily="34" charset="0"/>
              </a:rPr>
              <a:t>were aware</a:t>
            </a:r>
            <a:r>
              <a:rPr lang="en-US" sz="4000" dirty="0">
                <a:latin typeface="Arial" panose="020B0604020202020204" pitchFamily="34" charset="0"/>
                <a:ea typeface="Open Sans Light" panose="020B0306030504020204" pitchFamily="34" charset="0"/>
                <a:cs typeface="Arial" panose="020B0604020202020204" pitchFamily="34" charset="0"/>
              </a:rPr>
              <a:t> that the </a:t>
            </a:r>
            <a:r>
              <a:rPr lang="en-US" sz="4000" dirty="0">
                <a:solidFill>
                  <a:schemeClr val="accent2"/>
                </a:solidFill>
                <a:latin typeface="Arial" panose="020B0604020202020204" pitchFamily="34" charset="0"/>
                <a:ea typeface="Open Sans Light" panose="020B0306030504020204" pitchFamily="34" charset="0"/>
                <a:cs typeface="Arial" panose="020B0604020202020204" pitchFamily="34" charset="0"/>
              </a:rPr>
              <a:t>Medicare reimbursement for telehealth-based emergency care </a:t>
            </a:r>
            <a:r>
              <a:rPr lang="en-US" sz="4000" dirty="0">
                <a:latin typeface="Arial" panose="020B0604020202020204" pitchFamily="34" charset="0"/>
                <a:ea typeface="Open Sans Light" panose="020B0306030504020204" pitchFamily="34" charset="0"/>
                <a:cs typeface="Arial" panose="020B0604020202020204" pitchFamily="34" charset="0"/>
              </a:rPr>
              <a:t>was at </a:t>
            </a:r>
            <a:r>
              <a:rPr lang="en-US" sz="4000" dirty="0">
                <a:solidFill>
                  <a:schemeClr val="accent2"/>
                </a:solidFill>
                <a:latin typeface="Arial" panose="020B0604020202020204" pitchFamily="34" charset="0"/>
                <a:ea typeface="Open Sans Light" panose="020B0306030504020204" pitchFamily="34" charset="0"/>
                <a:cs typeface="Arial" panose="020B0604020202020204" pitchFamily="34" charset="0"/>
              </a:rPr>
              <a:t>same rate as in-person visits</a:t>
            </a:r>
          </a:p>
          <a:p>
            <a:pPr marL="890683" lvl="1" indent="-342900">
              <a:lnSpc>
                <a:spcPct val="100000"/>
              </a:lnSpc>
              <a:buFont typeface="Arial" panose="020B0604020202020204" pitchFamily="34" charset="0"/>
              <a:buChar char="•"/>
            </a:pPr>
            <a:endParaRPr lang="en-US" sz="4000" dirty="0">
              <a:latin typeface="Arial" panose="020B0604020202020204" pitchFamily="34" charset="0"/>
              <a:ea typeface="Open Sans Light" panose="020B0306030504020204" pitchFamily="34" charset="0"/>
              <a:cs typeface="Arial" panose="020B0604020202020204" pitchFamily="34" charset="0"/>
            </a:endParaRPr>
          </a:p>
          <a:p>
            <a:pPr marL="890683" lvl="1" indent="-342900">
              <a:lnSpc>
                <a:spcPct val="100000"/>
              </a:lnSpc>
              <a:buFont typeface="Arial" panose="020B0604020202020204" pitchFamily="34" charset="0"/>
              <a:buChar char="•"/>
            </a:pPr>
            <a:r>
              <a:rPr lang="en-US" sz="4000" dirty="0">
                <a:latin typeface="Arial" panose="020B0604020202020204" pitchFamily="34" charset="0"/>
                <a:ea typeface="Open Sans Light" panose="020B0306030504020204" pitchFamily="34" charset="0"/>
                <a:cs typeface="Arial" panose="020B0604020202020204" pitchFamily="34" charset="0"/>
              </a:rPr>
              <a:t>Nearly </a:t>
            </a:r>
            <a:r>
              <a:rPr lang="en-US" sz="4000" dirty="0">
                <a:solidFill>
                  <a:schemeClr val="accent2"/>
                </a:solidFill>
                <a:latin typeface="Arial" panose="020B0604020202020204" pitchFamily="34" charset="0"/>
                <a:ea typeface="Open Sans Light" panose="020B0306030504020204" pitchFamily="34" charset="0"/>
                <a:cs typeface="Arial" panose="020B0604020202020204" pitchFamily="34" charset="0"/>
              </a:rPr>
              <a:t>a third </a:t>
            </a:r>
            <a:r>
              <a:rPr lang="en-US" sz="4000" dirty="0">
                <a:latin typeface="Arial" panose="020B0604020202020204" pitchFamily="34" charset="0"/>
                <a:ea typeface="Open Sans Light" panose="020B0306030504020204" pitchFamily="34" charset="0"/>
                <a:cs typeface="Arial" panose="020B0604020202020204" pitchFamily="34" charset="0"/>
              </a:rPr>
              <a:t>(32%) </a:t>
            </a:r>
            <a:r>
              <a:rPr lang="en-US" sz="4000" dirty="0">
                <a:solidFill>
                  <a:schemeClr val="accent2"/>
                </a:solidFill>
                <a:latin typeface="Arial" panose="020B0604020202020204" pitchFamily="34" charset="0"/>
                <a:ea typeface="Open Sans Light" panose="020B0306030504020204" pitchFamily="34" charset="0"/>
                <a:cs typeface="Arial" panose="020B0604020202020204" pitchFamily="34" charset="0"/>
              </a:rPr>
              <a:t>were aware </a:t>
            </a:r>
            <a:r>
              <a:rPr lang="en-US" sz="4000" dirty="0">
                <a:latin typeface="Arial" panose="020B0604020202020204" pitchFamily="34" charset="0"/>
                <a:ea typeface="Open Sans Light" panose="020B0306030504020204" pitchFamily="34" charset="0"/>
                <a:cs typeface="Arial" panose="020B0604020202020204" pitchFamily="34" charset="0"/>
              </a:rPr>
              <a:t>of a Medicare reimbursement </a:t>
            </a:r>
            <a:r>
              <a:rPr lang="en-US" sz="4000" dirty="0">
                <a:solidFill>
                  <a:schemeClr val="accent2"/>
                </a:solidFill>
                <a:latin typeface="Arial" panose="020B0604020202020204" pitchFamily="34" charset="0"/>
                <a:ea typeface="Open Sans Light" panose="020B0306030504020204" pitchFamily="34" charset="0"/>
                <a:cs typeface="Arial" panose="020B0604020202020204" pitchFamily="34" charset="0"/>
              </a:rPr>
              <a:t>but were not aware it was reimbursed at parity </a:t>
            </a:r>
            <a:r>
              <a:rPr lang="en-US" sz="4000" dirty="0">
                <a:latin typeface="Arial" panose="020B0604020202020204" pitchFamily="34" charset="0"/>
                <a:ea typeface="Open Sans Light" panose="020B0306030504020204" pitchFamily="34" charset="0"/>
                <a:cs typeface="Arial" panose="020B0604020202020204" pitchFamily="34" charset="0"/>
              </a:rPr>
              <a:t>with in-person visits.</a:t>
            </a:r>
          </a:p>
          <a:p>
            <a:pPr marL="890683" lvl="1" indent="-342900">
              <a:lnSpc>
                <a:spcPct val="100000"/>
              </a:lnSpc>
              <a:buFont typeface="Arial" panose="020B0604020202020204" pitchFamily="34" charset="0"/>
              <a:buChar char="•"/>
            </a:pPr>
            <a:endParaRPr lang="en-US" sz="4000" dirty="0">
              <a:latin typeface="Arial" panose="020B0604020202020204" pitchFamily="34" charset="0"/>
              <a:ea typeface="Open Sans Light" panose="020B0306030504020204" pitchFamily="34" charset="0"/>
              <a:cs typeface="Arial" panose="020B0604020202020204" pitchFamily="34" charset="0"/>
            </a:endParaRPr>
          </a:p>
          <a:p>
            <a:pPr marL="890683" lvl="1" indent="-342900">
              <a:lnSpc>
                <a:spcPct val="100000"/>
              </a:lnSpc>
              <a:buFont typeface="Arial" panose="020B0604020202020204" pitchFamily="34" charset="0"/>
              <a:buChar char="•"/>
            </a:pPr>
            <a:r>
              <a:rPr lang="en-US" sz="4000" dirty="0">
                <a:latin typeface="Arial" panose="020B0604020202020204" pitchFamily="34" charset="0"/>
                <a:ea typeface="Open Sans Light" panose="020B0306030504020204" pitchFamily="34" charset="0"/>
                <a:cs typeface="Arial" panose="020B0604020202020204" pitchFamily="34" charset="0"/>
              </a:rPr>
              <a:t>But a </a:t>
            </a:r>
            <a:r>
              <a:rPr lang="en-US" sz="4000" dirty="0">
                <a:solidFill>
                  <a:schemeClr val="accent2"/>
                </a:solidFill>
                <a:latin typeface="Arial" panose="020B0604020202020204" pitchFamily="34" charset="0"/>
                <a:ea typeface="Open Sans Light" panose="020B0306030504020204" pitchFamily="34" charset="0"/>
                <a:cs typeface="Arial" panose="020B0604020202020204" pitchFamily="34" charset="0"/>
              </a:rPr>
              <a:t>large majority </a:t>
            </a:r>
            <a:r>
              <a:rPr lang="en-US" sz="4000" dirty="0">
                <a:latin typeface="Arial" panose="020B0604020202020204" pitchFamily="34" charset="0"/>
                <a:ea typeface="Open Sans Light" panose="020B0306030504020204" pitchFamily="34" charset="0"/>
                <a:cs typeface="Arial" panose="020B0604020202020204" pitchFamily="34" charset="0"/>
              </a:rPr>
              <a:t>(81%) had not provided telehealth-based emergency care</a:t>
            </a:r>
          </a:p>
          <a:p>
            <a:pPr>
              <a:lnSpc>
                <a:spcPct val="100000"/>
              </a:lnSpc>
            </a:pPr>
            <a:endParaRPr lang="en-US" sz="4000" dirty="0"/>
          </a:p>
        </p:txBody>
      </p:sp>
    </p:spTree>
    <p:extLst>
      <p:ext uri="{BB962C8B-B14F-4D97-AF65-F5344CB8AC3E}">
        <p14:creationId xmlns:p14="http://schemas.microsoft.com/office/powerpoint/2010/main" val="214071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F8F6-DDB0-A84D-94E1-473E39995D08}"/>
              </a:ext>
            </a:extLst>
          </p:cNvPr>
          <p:cNvSpPr>
            <a:spLocks noGrp="1"/>
          </p:cNvSpPr>
          <p:nvPr>
            <p:ph type="title"/>
          </p:nvPr>
        </p:nvSpPr>
        <p:spPr/>
        <p:txBody>
          <a:bodyPr/>
          <a:lstStyle/>
          <a:p>
            <a:r>
              <a:rPr lang="en-US" dirty="0"/>
              <a:t>Group Demographics</a:t>
            </a:r>
          </a:p>
        </p:txBody>
      </p:sp>
      <p:sp>
        <p:nvSpPr>
          <p:cNvPr id="6" name="Content Placeholder 5">
            <a:extLst>
              <a:ext uri="{FF2B5EF4-FFF2-40B4-BE49-F238E27FC236}">
                <a16:creationId xmlns:a16="http://schemas.microsoft.com/office/drawing/2014/main" id="{127C027A-EE1E-FF48-ACA0-A06C53E53CBC}"/>
              </a:ext>
            </a:extLst>
          </p:cNvPr>
          <p:cNvSpPr>
            <a:spLocks noGrp="1"/>
          </p:cNvSpPr>
          <p:nvPr>
            <p:ph idx="1"/>
          </p:nvPr>
        </p:nvSpPr>
        <p:spPr>
          <a:xfrm>
            <a:off x="657850" y="2795190"/>
            <a:ext cx="8649438" cy="2343151"/>
          </a:xfrm>
        </p:spPr>
        <p:txBody>
          <a:bodyPr/>
          <a:lstStyle/>
          <a:p>
            <a:pPr marL="342900" indent="-342900">
              <a:buFont typeface="Arial" panose="020B0604020202020204" pitchFamily="34" charset="0"/>
              <a:buChar char="•"/>
            </a:pPr>
            <a:r>
              <a:rPr lang="en-US" sz="2000" dirty="0"/>
              <a:t>Total participants: 734</a:t>
            </a:r>
          </a:p>
          <a:p>
            <a:pPr marL="342900" indent="-342900">
              <a:buFont typeface="Arial" panose="020B0604020202020204" pitchFamily="34" charset="0"/>
              <a:buChar char="•"/>
            </a:pPr>
            <a:r>
              <a:rPr lang="en-US" sz="2000" dirty="0"/>
              <a:t>Male: 541 (74%)</a:t>
            </a:r>
          </a:p>
          <a:p>
            <a:pPr marL="342900" indent="-342900">
              <a:buFont typeface="Arial" panose="020B0604020202020204" pitchFamily="34" charset="0"/>
              <a:buChar char="•"/>
            </a:pPr>
            <a:r>
              <a:rPr lang="en-US" sz="2000" dirty="0"/>
              <a:t>Female: 192 (26%)</a:t>
            </a:r>
          </a:p>
          <a:p>
            <a:pPr marL="342900" indent="-342900">
              <a:buFont typeface="Arial" panose="020B0604020202020204" pitchFamily="34" charset="0"/>
              <a:buChar char="•"/>
            </a:pPr>
            <a:r>
              <a:rPr lang="en-US" sz="2000" dirty="0"/>
              <a:t>Average age: 49</a:t>
            </a:r>
          </a:p>
          <a:p>
            <a:pPr>
              <a:lnSpc>
                <a:spcPct val="150000"/>
              </a:lnSpc>
            </a:pPr>
            <a:endParaRPr lang="en-US" sz="2000" dirty="0">
              <a:latin typeface="Arial" panose="020B0604020202020204" pitchFamily="34" charset="0"/>
              <a:ea typeface="Open Sans Light" panose="020B0306030504020204" pitchFamily="34" charset="0"/>
              <a:cs typeface="Arial" panose="020B0604020202020204" pitchFamily="34" charset="0"/>
            </a:endParaRPr>
          </a:p>
          <a:p>
            <a:pPr>
              <a:lnSpc>
                <a:spcPct val="150000"/>
              </a:lnSpc>
            </a:pPr>
            <a:endParaRPr lang="id-ID" sz="2000" dirty="0">
              <a:latin typeface="Arial" panose="020B0604020202020204" pitchFamily="34" charset="0"/>
              <a:ea typeface="Open Sans Light" panose="020B0306030504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39B9E10A-2FCA-994A-A03D-561DE6C080F9}"/>
              </a:ext>
            </a:extLst>
          </p:cNvPr>
          <p:cNvSpPr>
            <a:spLocks noGrp="1"/>
          </p:cNvSpPr>
          <p:nvPr>
            <p:ph type="body" idx="11"/>
          </p:nvPr>
        </p:nvSpPr>
        <p:spPr>
          <a:xfrm>
            <a:off x="947567" y="2178937"/>
            <a:ext cx="8790952" cy="441029"/>
          </a:xfrm>
        </p:spPr>
        <p:txBody>
          <a:bodyPr/>
          <a:lstStyle/>
          <a:p>
            <a:r>
              <a:rPr lang="en-US" dirty="0"/>
              <a:t>2019 EMPRN</a:t>
            </a:r>
          </a:p>
        </p:txBody>
      </p:sp>
      <p:sp>
        <p:nvSpPr>
          <p:cNvPr id="4" name="Text Placeholder 3">
            <a:extLst>
              <a:ext uri="{FF2B5EF4-FFF2-40B4-BE49-F238E27FC236}">
                <a16:creationId xmlns:a16="http://schemas.microsoft.com/office/drawing/2014/main" id="{A02F830C-8540-A045-85A7-F8B485863114}"/>
              </a:ext>
            </a:extLst>
          </p:cNvPr>
          <p:cNvSpPr>
            <a:spLocks noGrp="1"/>
          </p:cNvSpPr>
          <p:nvPr>
            <p:ph type="body" idx="13"/>
          </p:nvPr>
        </p:nvSpPr>
        <p:spPr>
          <a:xfrm>
            <a:off x="10169751" y="2197937"/>
            <a:ext cx="8649440" cy="441029"/>
          </a:xfrm>
        </p:spPr>
        <p:txBody>
          <a:bodyPr/>
          <a:lstStyle/>
          <a:p>
            <a:r>
              <a:rPr lang="en-US" dirty="0"/>
              <a:t>2021 ACEP/WH EMPRN SURVEY</a:t>
            </a:r>
          </a:p>
        </p:txBody>
      </p:sp>
      <p:graphicFrame>
        <p:nvGraphicFramePr>
          <p:cNvPr id="8" name="Chart 7">
            <a:extLst>
              <a:ext uri="{FF2B5EF4-FFF2-40B4-BE49-F238E27FC236}">
                <a16:creationId xmlns:a16="http://schemas.microsoft.com/office/drawing/2014/main" id="{7E46E649-612B-4DA6-B402-D020F3CD16C3}"/>
              </a:ext>
            </a:extLst>
          </p:cNvPr>
          <p:cNvGraphicFramePr>
            <a:graphicFrameLocks/>
          </p:cNvGraphicFramePr>
          <p:nvPr>
            <p:extLst>
              <p:ext uri="{D42A27DB-BD31-4B8C-83A1-F6EECF244321}">
                <p14:modId xmlns:p14="http://schemas.microsoft.com/office/powerpoint/2010/main" val="3234608512"/>
              </p:ext>
            </p:extLst>
          </p:nvPr>
        </p:nvGraphicFramePr>
        <p:xfrm>
          <a:off x="2096924" y="4106376"/>
          <a:ext cx="7763435" cy="6025513"/>
        </p:xfrm>
        <a:graphic>
          <a:graphicData uri="http://schemas.openxmlformats.org/drawingml/2006/chart">
            <c:chart xmlns:c="http://schemas.openxmlformats.org/drawingml/2006/chart" xmlns:r="http://schemas.openxmlformats.org/officeDocument/2006/relationships" r:id="rId2"/>
          </a:graphicData>
        </a:graphic>
      </p:graphicFrame>
      <p:sp>
        <p:nvSpPr>
          <p:cNvPr id="11" name="Content Placeholder 5">
            <a:extLst>
              <a:ext uri="{FF2B5EF4-FFF2-40B4-BE49-F238E27FC236}">
                <a16:creationId xmlns:a16="http://schemas.microsoft.com/office/drawing/2014/main" id="{AF21A467-A9E1-4848-B63F-6038C1ACDE0E}"/>
              </a:ext>
            </a:extLst>
          </p:cNvPr>
          <p:cNvSpPr txBox="1">
            <a:spLocks/>
          </p:cNvSpPr>
          <p:nvPr/>
        </p:nvSpPr>
        <p:spPr>
          <a:xfrm>
            <a:off x="10328021" y="2829503"/>
            <a:ext cx="8649438" cy="2343151"/>
          </a:xfrm>
          <a:prstGeom prst="rect">
            <a:avLst/>
          </a:prstGeom>
        </p:spPr>
        <p:txBody>
          <a:bodyPr/>
          <a:lstStyle>
            <a:lvl1pPr marL="0" indent="0" algn="l" defTabSz="1460754" rtl="0" eaLnBrk="1" latinLnBrk="0" hangingPunct="1">
              <a:lnSpc>
                <a:spcPct val="90000"/>
              </a:lnSpc>
              <a:spcBef>
                <a:spcPts val="1598"/>
              </a:spcBef>
              <a:buFont typeface="Arial" panose="020B0604020202020204" pitchFamily="34" charset="0"/>
              <a:buNone/>
              <a:defRPr sz="2600" b="0" i="0" kern="1200" cap="none" baseline="0">
                <a:solidFill>
                  <a:schemeClr val="tx1">
                    <a:lumMod val="75000"/>
                    <a:lumOff val="25000"/>
                  </a:schemeClr>
                </a:solidFill>
                <a:latin typeface="+mn-lt"/>
                <a:ea typeface="+mn-ea"/>
                <a:cs typeface="+mn-cs"/>
              </a:defRPr>
            </a:lvl1pPr>
            <a:lvl2pPr marL="730377" indent="0" algn="l" defTabSz="1460754" rtl="0" eaLnBrk="1" latinLnBrk="0" hangingPunct="1">
              <a:lnSpc>
                <a:spcPct val="90000"/>
              </a:lnSpc>
              <a:spcBef>
                <a:spcPts val="799"/>
              </a:spcBef>
              <a:buFont typeface="Arial" panose="020B0604020202020204" pitchFamily="34" charset="0"/>
              <a:buNone/>
              <a:defRPr sz="2600" b="0" i="0" kern="1200" cap="none" baseline="0">
                <a:solidFill>
                  <a:schemeClr val="tx1">
                    <a:lumMod val="75000"/>
                    <a:lumOff val="25000"/>
                  </a:schemeClr>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2600" kern="1200" cap="none" baseline="0">
                <a:solidFill>
                  <a:schemeClr val="tx1">
                    <a:lumMod val="75000"/>
                    <a:lumOff val="25000"/>
                  </a:schemeClr>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600" kern="1200" cap="none" baseline="0">
                <a:solidFill>
                  <a:schemeClr val="tx1">
                    <a:lumMod val="75000"/>
                    <a:lumOff val="25000"/>
                  </a:schemeClr>
                </a:solidFill>
                <a:latin typeface="+mj-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600" kern="1200" cap="none" baseline="0">
                <a:solidFill>
                  <a:schemeClr val="tx1">
                    <a:lumMod val="75000"/>
                    <a:lumOff val="25000"/>
                  </a:schemeClr>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Total respondents: 140</a:t>
            </a:r>
          </a:p>
          <a:p>
            <a:pPr marL="342900" indent="-342900">
              <a:buFont typeface="Arial" panose="020B0604020202020204" pitchFamily="34" charset="0"/>
              <a:buChar char="•"/>
            </a:pPr>
            <a:r>
              <a:rPr lang="en-US" sz="2000" dirty="0"/>
              <a:t>Male: 114 (81%)</a:t>
            </a:r>
          </a:p>
          <a:p>
            <a:pPr marL="342900" indent="-342900">
              <a:buFont typeface="Arial" panose="020B0604020202020204" pitchFamily="34" charset="0"/>
              <a:buChar char="•"/>
            </a:pPr>
            <a:r>
              <a:rPr lang="en-US" sz="2000" dirty="0"/>
              <a:t>Female: 26 (19%)</a:t>
            </a:r>
          </a:p>
          <a:p>
            <a:pPr marL="342900" indent="-342900">
              <a:buFont typeface="Arial" panose="020B0604020202020204" pitchFamily="34" charset="0"/>
              <a:buChar char="•"/>
            </a:pPr>
            <a:r>
              <a:rPr lang="en-US" sz="2000" dirty="0"/>
              <a:t>Average age: 53</a:t>
            </a:r>
          </a:p>
          <a:p>
            <a:pPr>
              <a:lnSpc>
                <a:spcPct val="150000"/>
              </a:lnSpc>
            </a:pPr>
            <a:endParaRPr lang="en-US" sz="2000" dirty="0">
              <a:latin typeface="Arial" panose="020B0604020202020204" pitchFamily="34" charset="0"/>
              <a:ea typeface="Open Sans Light" panose="020B0306030504020204" pitchFamily="34" charset="0"/>
              <a:cs typeface="Arial" panose="020B0604020202020204" pitchFamily="34" charset="0"/>
            </a:endParaRPr>
          </a:p>
          <a:p>
            <a:pPr>
              <a:lnSpc>
                <a:spcPct val="150000"/>
              </a:lnSpc>
            </a:pPr>
            <a:endParaRPr lang="id-ID" sz="2000" dirty="0">
              <a:latin typeface="Arial" panose="020B0604020202020204" pitchFamily="34" charset="0"/>
              <a:ea typeface="Open Sans Light" panose="020B0306030504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AB2FFFA5-00F3-4E30-BAA6-9C1A760497B9}"/>
              </a:ext>
            </a:extLst>
          </p:cNvPr>
          <p:cNvGraphicFramePr>
            <a:graphicFrameLocks/>
          </p:cNvGraphicFramePr>
          <p:nvPr>
            <p:extLst>
              <p:ext uri="{D42A27DB-BD31-4B8C-83A1-F6EECF244321}">
                <p14:modId xmlns:p14="http://schemas.microsoft.com/office/powerpoint/2010/main" val="830275256"/>
              </p:ext>
            </p:extLst>
          </p:nvPr>
        </p:nvGraphicFramePr>
        <p:xfrm>
          <a:off x="10600982" y="4301775"/>
          <a:ext cx="8376477" cy="5634717"/>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AAB16FD8-89E8-4A58-9605-9609C0A8B7B4}"/>
              </a:ext>
            </a:extLst>
          </p:cNvPr>
          <p:cNvCxnSpPr>
            <a:cxnSpLocks/>
          </p:cNvCxnSpPr>
          <p:nvPr/>
        </p:nvCxnSpPr>
        <p:spPr>
          <a:xfrm>
            <a:off x="9982200" y="2619966"/>
            <a:ext cx="0" cy="7095534"/>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998980"/>
      </p:ext>
    </p:extLst>
  </p:cSld>
  <p:clrMapOvr>
    <a:masterClrMapping/>
  </p:clrMapOvr>
</p:sld>
</file>

<file path=ppt/theme/theme1.xml><?xml version="1.0" encoding="utf-8"?>
<a:theme xmlns:a="http://schemas.openxmlformats.org/drawingml/2006/main" name="Office Theme">
  <a:themeElements>
    <a:clrScheme name="West Health Color Palette">
      <a:dk1>
        <a:srgbClr val="000000"/>
      </a:dk1>
      <a:lt1>
        <a:srgbClr val="FFFFFF"/>
      </a:lt1>
      <a:dk2>
        <a:srgbClr val="083F59"/>
      </a:dk2>
      <a:lt2>
        <a:srgbClr val="E7E6E6"/>
      </a:lt2>
      <a:accent1>
        <a:srgbClr val="127DAE"/>
      </a:accent1>
      <a:accent2>
        <a:srgbClr val="15919D"/>
      </a:accent2>
      <a:accent3>
        <a:srgbClr val="5F5F61"/>
      </a:accent3>
      <a:accent4>
        <a:srgbClr val="BC1D43"/>
      </a:accent4>
      <a:accent5>
        <a:srgbClr val="77265D"/>
      </a:accent5>
      <a:accent6>
        <a:srgbClr val="DE632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d04cee24-29ea-472a-ad39-7f2069d84ce1">YFPJSJ2F5DVU-185-280</_dlc_DocId>
    <_dlc_DocIdUrl xmlns="d04cee24-29ea-472a-ad39-7f2069d84ce1">
      <Url>http://whhub/comms/_layouts/15/DocIdRedir.aspx?ID=YFPJSJ2F5DVU-185-280</Url>
      <Description>YFPJSJ2F5DVU-185-280</Description>
    </_dlc_DocIdUrl>
    <WF_x0020_Test xmlns="2a71814e-d660-45ca-aeba-5bb9ab6db271">
      <Url xsi:nil="true"/>
      <Description xsi:nil="true"/>
    </WF_x0020_Test>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C3C597914A20684A9DCCF7D991200E3D" ma:contentTypeVersion="7" ma:contentTypeDescription="Create a new document." ma:contentTypeScope="" ma:versionID="40a90e9a95152f173816f1898fcc7057">
  <xsd:schema xmlns:xsd="http://www.w3.org/2001/XMLSchema" xmlns:xs="http://www.w3.org/2001/XMLSchema" xmlns:p="http://schemas.microsoft.com/office/2006/metadata/properties" xmlns:ns1="http://schemas.microsoft.com/sharepoint/v3" xmlns:ns2="d04cee24-29ea-472a-ad39-7f2069d84ce1" xmlns:ns3="2a71814e-d660-45ca-aeba-5bb9ab6db271" targetNamespace="http://schemas.microsoft.com/office/2006/metadata/properties" ma:root="true" ma:fieldsID="040722229b404cb714f336e9e4ca9ddc" ns1:_="" ns2:_="" ns3:_="">
    <xsd:import namespace="http://schemas.microsoft.com/sharepoint/v3"/>
    <xsd:import namespace="d04cee24-29ea-472a-ad39-7f2069d84ce1"/>
    <xsd:import namespace="2a71814e-d660-45ca-aeba-5bb9ab6db271"/>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WF_x0020_Te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4cee24-29ea-472a-ad39-7f2069d84ce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a71814e-d660-45ca-aeba-5bb9ab6db271" elementFormDefault="qualified">
    <xsd:import namespace="http://schemas.microsoft.com/office/2006/documentManagement/types"/>
    <xsd:import namespace="http://schemas.microsoft.com/office/infopath/2007/PartnerControls"/>
    <xsd:element name="WF_x0020_Test" ma:index="13" nillable="true" ma:displayName="WF Test" ma:internalName="WF_x0020_Test">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578822-7BA2-410C-A688-8E73CB479664}">
  <ds:schemaRefs>
    <ds:schemaRef ds:uri="http://schemas.microsoft.com/sharepoint/events"/>
  </ds:schemaRefs>
</ds:datastoreItem>
</file>

<file path=customXml/itemProps2.xml><?xml version="1.0" encoding="utf-8"?>
<ds:datastoreItem xmlns:ds="http://schemas.openxmlformats.org/officeDocument/2006/customXml" ds:itemID="{3C486A89-C7D1-4E37-B67A-F0E257B982FF}">
  <ds:schemaRefs>
    <ds:schemaRef ds:uri="http://schemas.microsoft.com/sharepoint/v3/contenttype/forms"/>
  </ds:schemaRefs>
</ds:datastoreItem>
</file>

<file path=customXml/itemProps3.xml><?xml version="1.0" encoding="utf-8"?>
<ds:datastoreItem xmlns:ds="http://schemas.openxmlformats.org/officeDocument/2006/customXml" ds:itemID="{ADFA59E6-265A-4D0B-8D4B-FC5786D33FE4}">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microsoft.com/sharepoint/v3"/>
    <ds:schemaRef ds:uri="2a71814e-d660-45ca-aeba-5bb9ab6db271"/>
    <ds:schemaRef ds:uri="d04cee24-29ea-472a-ad39-7f2069d84ce1"/>
    <ds:schemaRef ds:uri="http://www.w3.org/XML/1998/namespace"/>
    <ds:schemaRef ds:uri="http://purl.org/dc/elements/1.1/"/>
  </ds:schemaRefs>
</ds:datastoreItem>
</file>

<file path=customXml/itemProps4.xml><?xml version="1.0" encoding="utf-8"?>
<ds:datastoreItem xmlns:ds="http://schemas.openxmlformats.org/officeDocument/2006/customXml" ds:itemID="{5EFADF3E-FA50-4146-8FE0-D2617B604E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04cee24-29ea-472a-ad39-7f2069d84ce1"/>
    <ds:schemaRef ds:uri="2a71814e-d660-45ca-aeba-5bb9ab6db2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970</TotalTime>
  <Words>2057</Words>
  <Application>Microsoft Office PowerPoint</Application>
  <PresentationFormat>Custom</PresentationFormat>
  <Paragraphs>161</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Motivations, Barriers, And Capabilities For Telehealth Delivery Of Emergency Care Services</vt:lpstr>
      <vt:lpstr>Projecting Care Beyond the 4 Walls</vt:lpstr>
      <vt:lpstr>Incorporating Telehealth into Emergency Care</vt:lpstr>
      <vt:lpstr>Survey Objective</vt:lpstr>
      <vt:lpstr>Survey Method</vt:lpstr>
      <vt:lpstr>Key Findings</vt:lpstr>
      <vt:lpstr>PowerPoint Presentation</vt:lpstr>
      <vt:lpstr>Key Findings</vt:lpstr>
      <vt:lpstr>Group Demographics</vt:lpstr>
      <vt:lpstr>Survey Q1: Barriers</vt:lpstr>
      <vt:lpstr>Survey Q1: Barriers (continued)</vt:lpstr>
      <vt:lpstr>Survey Q1: Barriers (write in responses)</vt:lpstr>
      <vt:lpstr>Survey Q2: In-Home Care Capabilities</vt:lpstr>
      <vt:lpstr>Survey Q2: In-Home Care Capabilities (continued)</vt:lpstr>
      <vt:lpstr>Survey Q3: Telehealth Motivations</vt:lpstr>
      <vt:lpstr>Survey Q3: Telehealth Motivations (continued)</vt:lpstr>
      <vt:lpstr>Survey Q4: Potential to Use Telehealth</vt:lpstr>
      <vt:lpstr>Survey Q4: Potential to Use Telehealth (continued)</vt:lpstr>
      <vt:lpstr>Survey Q4: Potential to Use Telehealth (write in responses)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 Powerpoint Template 16x9_(Widescreen)_6_17_19</dc:title>
  <dc:creator>Microsoft Office User</dc:creator>
  <cp:keywords/>
  <cp:lastModifiedBy>McBride, Camille</cp:lastModifiedBy>
  <cp:revision>87</cp:revision>
  <dcterms:created xsi:type="dcterms:W3CDTF">2019-05-08T01:22:20Z</dcterms:created>
  <dcterms:modified xsi:type="dcterms:W3CDTF">2022-01-12T18:49:41Z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0x010100C3C597914A20684A9DCCF7D991200E3D</vt:lpwstr>
  </property>
  <property fmtid="{D5CDD505-2E9C-101B-9397-08002B2CF9AE}" pid="3" name="_dlc_DocIdItemGuid">
    <vt:lpwstr>df3f7f73-2100-4556-8921-e5871099b560</vt:lpwstr>
  </property>
  <property fmtid="{D5CDD505-2E9C-101B-9397-08002B2CF9AE}" pid="4" name="TaxKeyword">
    <vt:lpwstr/>
  </property>
  <property fmtid="{D5CDD505-2E9C-101B-9397-08002B2CF9AE}" pid="5" name="WH Policy">
    <vt:bool>false</vt:bool>
  </property>
  <property fmtid="{D5CDD505-2E9C-101B-9397-08002B2CF9AE}" pid="6" name="WH Forms">
    <vt:bool>false</vt:bool>
  </property>
  <property fmtid="{D5CDD505-2E9C-101B-9397-08002B2CF9AE}" pid="7" name="TaxCatchAll">
    <vt:lpwstr/>
  </property>
  <property fmtid="{D5CDD505-2E9C-101B-9397-08002B2CF9AE}" pid="8" name="TaxKeywordTaxHTField">
    <vt:lpwstr/>
  </property>
</Properties>
</file>